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0"/>
  </p:notesMasterIdLst>
  <p:sldIdLst>
    <p:sldId id="256" r:id="rId2"/>
    <p:sldId id="329" r:id="rId3"/>
    <p:sldId id="357" r:id="rId4"/>
    <p:sldId id="341" r:id="rId5"/>
    <p:sldId id="340" r:id="rId6"/>
    <p:sldId id="366" r:id="rId7"/>
    <p:sldId id="367" r:id="rId8"/>
    <p:sldId id="444" r:id="rId9"/>
    <p:sldId id="369" r:id="rId10"/>
    <p:sldId id="664" r:id="rId11"/>
    <p:sldId id="371" r:id="rId12"/>
    <p:sldId id="665" r:id="rId13"/>
    <p:sldId id="373" r:id="rId14"/>
    <p:sldId id="375" r:id="rId15"/>
    <p:sldId id="456" r:id="rId16"/>
    <p:sldId id="376" r:id="rId17"/>
    <p:sldId id="457" r:id="rId18"/>
    <p:sldId id="460" r:id="rId19"/>
    <p:sldId id="459" r:id="rId20"/>
    <p:sldId id="461" r:id="rId21"/>
    <p:sldId id="458" r:id="rId22"/>
    <p:sldId id="464" r:id="rId23"/>
    <p:sldId id="490" r:id="rId24"/>
    <p:sldId id="489" r:id="rId25"/>
    <p:sldId id="491" r:id="rId26"/>
    <p:sldId id="492" r:id="rId27"/>
    <p:sldId id="666" r:id="rId28"/>
    <p:sldId id="667" r:id="rId29"/>
    <p:sldId id="446" r:id="rId30"/>
    <p:sldId id="405" r:id="rId31"/>
    <p:sldId id="406" r:id="rId32"/>
    <p:sldId id="379" r:id="rId33"/>
    <p:sldId id="437" r:id="rId34"/>
    <p:sldId id="493" r:id="rId35"/>
    <p:sldId id="432" r:id="rId36"/>
    <p:sldId id="433" r:id="rId37"/>
    <p:sldId id="439" r:id="rId38"/>
    <p:sldId id="440" r:id="rId39"/>
    <p:sldId id="441" r:id="rId40"/>
    <p:sldId id="416" r:id="rId41"/>
    <p:sldId id="445" r:id="rId42"/>
    <p:sldId id="417" r:id="rId43"/>
    <p:sldId id="435" r:id="rId44"/>
    <p:sldId id="436" r:id="rId45"/>
    <p:sldId id="668" r:id="rId46"/>
    <p:sldId id="449" r:id="rId47"/>
    <p:sldId id="450" r:id="rId48"/>
    <p:sldId id="451" r:id="rId49"/>
    <p:sldId id="452" r:id="rId50"/>
    <p:sldId id="453" r:id="rId51"/>
    <p:sldId id="454" r:id="rId52"/>
    <p:sldId id="669" r:id="rId53"/>
    <p:sldId id="410" r:id="rId54"/>
    <p:sldId id="393" r:id="rId55"/>
    <p:sldId id="462" r:id="rId56"/>
    <p:sldId id="398" r:id="rId57"/>
    <p:sldId id="399" r:id="rId58"/>
    <p:sldId id="400" r:id="rId59"/>
    <p:sldId id="401" r:id="rId60"/>
    <p:sldId id="402" r:id="rId61"/>
    <p:sldId id="463" r:id="rId62"/>
    <p:sldId id="414" r:id="rId63"/>
    <p:sldId id="448" r:id="rId64"/>
    <p:sldId id="415" r:id="rId65"/>
    <p:sldId id="418" r:id="rId66"/>
    <p:sldId id="403" r:id="rId67"/>
    <p:sldId id="420" r:id="rId68"/>
    <p:sldId id="442" r:id="rId69"/>
    <p:sldId id="419" r:id="rId70"/>
    <p:sldId id="421" r:id="rId71"/>
    <p:sldId id="422" r:id="rId72"/>
    <p:sldId id="423" r:id="rId73"/>
    <p:sldId id="424" r:id="rId74"/>
    <p:sldId id="425" r:id="rId75"/>
    <p:sldId id="426" r:id="rId76"/>
    <p:sldId id="427" r:id="rId77"/>
    <p:sldId id="428" r:id="rId78"/>
    <p:sldId id="413" r:id="rId79"/>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8917" autoAdjust="0"/>
  </p:normalViewPr>
  <p:slideViewPr>
    <p:cSldViewPr>
      <p:cViewPr varScale="1">
        <p:scale>
          <a:sx n="50" d="100"/>
          <a:sy n="50" d="100"/>
        </p:scale>
        <p:origin x="1260" y="2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9/19/2025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Remind students that assignment 1 is due next week. Also ask about project teams and homework groups.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703EF-9D44-287C-1E49-56AA0CE87C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028739-D355-91B4-1AD4-ECB837E73E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A71E76-C441-550B-C517-0EB9C9E77E4D}"/>
              </a:ext>
            </a:extLst>
          </p:cNvPr>
          <p:cNvSpPr>
            <a:spLocks noGrp="1"/>
          </p:cNvSpPr>
          <p:nvPr>
            <p:ph type="body" idx="1"/>
          </p:nvPr>
        </p:nvSpPr>
        <p:spPr/>
        <p:txBody>
          <a:bodyPr/>
          <a:lstStyle/>
          <a:p>
            <a:r>
              <a:rPr lang="en-US" dirty="0"/>
              <a:t>Note – there’s a strong relationship here! (Does it make sense? What does it tell you?) What does that mean for our initial assessment? We have violated the assumption that E(</a:t>
            </a:r>
            <a:r>
              <a:rPr lang="en-US" dirty="0" err="1"/>
              <a:t>eps|x</a:t>
            </a:r>
            <a:r>
              <a:rPr lang="en-US" dirty="0"/>
              <a:t>)=0 given that we relegated income to epsilon </a:t>
            </a:r>
          </a:p>
        </p:txBody>
      </p:sp>
      <p:sp>
        <p:nvSpPr>
          <p:cNvPr id="4" name="Slide Number Placeholder 3">
            <a:extLst>
              <a:ext uri="{FF2B5EF4-FFF2-40B4-BE49-F238E27FC236}">
                <a16:creationId xmlns:a16="http://schemas.microsoft.com/office/drawing/2014/main" id="{000E67B2-F9F2-62A9-B03C-E41521D6FA6D}"/>
              </a:ext>
            </a:extLst>
          </p:cNvPr>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3983157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3155455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this works in R</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954253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3301282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this – what is a collider/post-treatment (something like controlling for occupation to assess gender wage gap). Also focus on the leave it out options – this is important! You don’t want to control for unnecessary things (even if </a:t>
            </a:r>
            <a:r>
              <a:rPr lang="en-US"/>
              <a:t>statistically significant).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2381057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BP: </a:t>
            </a:r>
            <a:r>
              <a:rPr lang="en-US" b="0" i="0" dirty="0">
                <a:solidFill>
                  <a:srgbClr val="202122"/>
                </a:solidFill>
                <a:effectLst/>
                <a:latin typeface="Arial" panose="020B0604020202020204" pitchFamily="34" charset="0"/>
              </a:rPr>
              <a:t>For example, a person may observe that fast food restaurants which serve good hamburgers tend to serve bad fries and vice versa; but because they would likely not eat anywhere where </a:t>
            </a:r>
            <a:r>
              <a:rPr lang="en-US" b="0" i="1" dirty="0">
                <a:solidFill>
                  <a:srgbClr val="202122"/>
                </a:solidFill>
                <a:effectLst/>
                <a:latin typeface="Arial" panose="020B0604020202020204" pitchFamily="34" charset="0"/>
              </a:rPr>
              <a:t>both</a:t>
            </a:r>
            <a:r>
              <a:rPr lang="en-US" b="0" i="0" dirty="0">
                <a:solidFill>
                  <a:srgbClr val="202122"/>
                </a:solidFill>
                <a:effectLst/>
                <a:latin typeface="Arial" panose="020B0604020202020204" pitchFamily="34" charset="0"/>
              </a:rPr>
              <a:t> were bad, they fail to allow for the large number of restaurants in this category which would weaken or even flip the correlation.</a:t>
            </a:r>
          </a:p>
          <a:p>
            <a:r>
              <a:rPr lang="en-US" b="0" i="0" dirty="0">
                <a:solidFill>
                  <a:srgbClr val="202122"/>
                </a:solidFill>
                <a:effectLst/>
                <a:latin typeface="Arial" panose="020B0604020202020204" pitchFamily="34" charset="0"/>
              </a:rPr>
              <a:t>Attrition example: Study comparing </a:t>
            </a:r>
            <a:r>
              <a:rPr lang="en-US" b="0" i="0" dirty="0">
                <a:solidFill>
                  <a:srgbClr val="333333"/>
                </a:solidFill>
                <a:effectLst/>
                <a:latin typeface="Guardian TextSans Web"/>
              </a:rPr>
              <a:t>2 Mediterranean diets and a control diet in participants at high cardiovascular risk, cognitive function was improved with both dietary interventions. However, loss to follow-up was higher in the control group (33%) as compared with the Mediterranean diet groups (16% and 23%). Differential loss to follow-up can introduce collider bias because the analysis is restricted to patients who are not lost to follow-up. If participants assigned to one of the Mediterranean diets were less likely to be lost to follow-up than those in the control group and participants with poor cognitive function were independently </a:t>
            </a:r>
            <a:r>
              <a:rPr lang="en-US" b="0" i="1" dirty="0">
                <a:solidFill>
                  <a:srgbClr val="333333"/>
                </a:solidFill>
                <a:effectLst/>
                <a:latin typeface="Guardian TextSans Web"/>
              </a:rPr>
              <a:t>more</a:t>
            </a:r>
            <a:r>
              <a:rPr lang="en-US" b="0" i="0" dirty="0">
                <a:solidFill>
                  <a:srgbClr val="333333"/>
                </a:solidFill>
                <a:effectLst/>
                <a:latin typeface="Guardian TextSans Web"/>
              </a:rPr>
              <a:t> likely to be lost to follow-up, restricting the analysis to those not lost to follow-up could result in a spurious or noncausal association between diet and cognitive function.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369435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BP: </a:t>
            </a:r>
            <a:r>
              <a:rPr lang="en-US" b="0" i="0" dirty="0">
                <a:solidFill>
                  <a:srgbClr val="202122"/>
                </a:solidFill>
                <a:effectLst/>
                <a:latin typeface="Arial" panose="020B0604020202020204" pitchFamily="34" charset="0"/>
              </a:rPr>
              <a:t>For example, a person may observe that fast food restaurants which serve good hamburgers tend to serve bad fries and vice versa; but because they would likely not eat anywhere where </a:t>
            </a:r>
            <a:r>
              <a:rPr lang="en-US" b="0" i="1" dirty="0">
                <a:solidFill>
                  <a:srgbClr val="202122"/>
                </a:solidFill>
                <a:effectLst/>
                <a:latin typeface="Arial" panose="020B0604020202020204" pitchFamily="34" charset="0"/>
              </a:rPr>
              <a:t>both</a:t>
            </a:r>
            <a:r>
              <a:rPr lang="en-US" b="0" i="0" dirty="0">
                <a:solidFill>
                  <a:srgbClr val="202122"/>
                </a:solidFill>
                <a:effectLst/>
                <a:latin typeface="Arial" panose="020B0604020202020204" pitchFamily="34" charset="0"/>
              </a:rPr>
              <a:t> were bad, they fail to allow for the large number of restaurants in this category which would weaken or even flip the correlation.</a:t>
            </a:r>
          </a:p>
          <a:p>
            <a:r>
              <a:rPr lang="en-US" b="0" i="0" dirty="0">
                <a:solidFill>
                  <a:srgbClr val="202122"/>
                </a:solidFill>
                <a:effectLst/>
                <a:latin typeface="Arial" panose="020B0604020202020204" pitchFamily="34" charset="0"/>
              </a:rPr>
              <a:t>Attrition example: Study comparing </a:t>
            </a:r>
            <a:r>
              <a:rPr lang="en-US" b="0" i="0" dirty="0">
                <a:solidFill>
                  <a:srgbClr val="333333"/>
                </a:solidFill>
                <a:effectLst/>
                <a:latin typeface="Guardian TextSans Web"/>
              </a:rPr>
              <a:t>2 Mediterranean diets and a control diet in participants at high cardiovascular risk, cognitive function was improved with both dietary interventions. However, loss to follow-up was higher in the control group (33%) as compared with the Mediterranean diet groups (16% and 23%). Differential loss to follow-up can introduce collider bias because the analysis is restricted to patients who are not lost to follow-up. If participants assigned to one of the Mediterranean diets were less likely to be lost to follow-up than those in the control group and participants with poor cognitive function were independently </a:t>
            </a:r>
            <a:r>
              <a:rPr lang="en-US" b="0" i="1" dirty="0">
                <a:solidFill>
                  <a:srgbClr val="333333"/>
                </a:solidFill>
                <a:effectLst/>
                <a:latin typeface="Guardian TextSans Web"/>
              </a:rPr>
              <a:t>more</a:t>
            </a:r>
            <a:r>
              <a:rPr lang="en-US" b="0" i="0" dirty="0">
                <a:solidFill>
                  <a:srgbClr val="333333"/>
                </a:solidFill>
                <a:effectLst/>
                <a:latin typeface="Guardian TextSans Web"/>
              </a:rPr>
              <a:t> likely to be lost to follow-up, restricting the analysis to those not lost to follow-up could result in a spurious or noncausal association between diet and cognitive function.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1221446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Collider bias: </a:t>
            </a:r>
            <a:r>
              <a:rPr lang="en-US" sz="1200" b="0" i="0" dirty="0">
                <a:solidFill>
                  <a:srgbClr val="333333"/>
                </a:solidFill>
                <a:effectLst/>
                <a:latin typeface="Guardian TextSans Web"/>
              </a:rPr>
              <a:t>The possibility of collider bias should be considered in interpreting this result because the study was restricted to patients with COVID-19, and COVID-19 might represent a collider associated with drug treatment and mortality.</a:t>
            </a:r>
            <a:r>
              <a:rPr lang="en-US" sz="1200" b="0" i="0" dirty="0">
                <a:solidFill>
                  <a:srgbClr val="333333"/>
                </a:solidFill>
                <a:effectLst/>
                <a:latin typeface="Times New Roman" panose="02020603050405020304" pitchFamily="18" charset="0"/>
                <a:cs typeface="Times New Roman" panose="02020603050405020304" pitchFamily="18" charset="0"/>
              </a:rPr>
              <a:t> – both drug treatment and mortality affect the likelihood of COVID-19. So D is drug treatment and Y is mortality, both of which affect COVID-19 (</a:t>
            </a:r>
            <a:r>
              <a:rPr lang="en-US" b="0" i="0" dirty="0">
                <a:solidFill>
                  <a:srgbClr val="333333"/>
                </a:solidFill>
                <a:effectLst/>
                <a:latin typeface="Guardian TextSans Web"/>
              </a:rPr>
              <a:t>However, it has been hypothesized that ACEI or ARB use could result in increased susceptibility to COVID-19). </a:t>
            </a:r>
            <a:endParaRPr lang="en-US"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137420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Collider bias: </a:t>
            </a:r>
            <a:r>
              <a:rPr lang="en-US" sz="1200" b="0" i="0" dirty="0">
                <a:solidFill>
                  <a:srgbClr val="333333"/>
                </a:solidFill>
                <a:effectLst/>
                <a:latin typeface="Guardian TextSans Web"/>
              </a:rPr>
              <a:t>The possibility of collider bias should be considered in interpreting this result because the study was restricted to patients with COVID-19, and COVID-19 might represent a collider associated with drug treatment and mortality.</a:t>
            </a:r>
            <a:r>
              <a:rPr lang="en-US" sz="1200" b="0" i="0" dirty="0">
                <a:solidFill>
                  <a:srgbClr val="333333"/>
                </a:solidFill>
                <a:effectLst/>
                <a:latin typeface="Times New Roman" panose="02020603050405020304" pitchFamily="18" charset="0"/>
                <a:cs typeface="Times New Roman" panose="02020603050405020304" pitchFamily="18" charset="0"/>
              </a:rPr>
              <a:t> – both drug treatment and mortality affect the likelihood of COVID-19. So D is drug treatment and Y is mortality, both of which affect COVID-19 (</a:t>
            </a:r>
            <a:r>
              <a:rPr lang="en-US" b="0" i="0" dirty="0">
                <a:solidFill>
                  <a:srgbClr val="333333"/>
                </a:solidFill>
                <a:effectLst/>
                <a:latin typeface="Guardian TextSans Web"/>
              </a:rPr>
              <a:t>However, it has been hypothesized that ACEI or ARB use could result in increased susceptibility to COVID-19). </a:t>
            </a:r>
            <a:endParaRPr lang="en-US"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895456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that we wanted to ascertain the gender wage gap and the impact of discrimination on that gap. You hear things like “59 cents on the dollar,” which has now decreased substantially. But you also hear arguments like “the gap disappears once you adjust for observable characteristics including occupation.” Why is this </a:t>
            </a:r>
            <a:r>
              <a:rPr lang="en-US" b="1" u="sng" dirty="0"/>
              <a:t>mediator</a:t>
            </a:r>
            <a:r>
              <a:rPr lang="en-US" dirty="0"/>
              <a:t> bias (because gender causes </a:t>
            </a:r>
            <a:r>
              <a:rPr lang="en-US" dirty="0" err="1"/>
              <a:t>occuptation</a:t>
            </a:r>
            <a:r>
              <a:rPr lang="en-US" dirty="0"/>
              <a:t> causes wages – where is the discrimination? Do we want to control for this?)? What can be done about this? (Work by Claudia Goldin, for example, that looks at variation within an occupation but also occupational sorting over time).</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461813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don’t finish today will be covered next time as well</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428956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in and out of what’s actually in the paper, but we’re going to use it to frame all of the things we talk about today.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184283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care a lot about malnutrition; this paper focuses particularly on its </a:t>
            </a:r>
            <a:r>
              <a:rPr lang="en-US" i="1" dirty="0"/>
              <a:t>long-run </a:t>
            </a:r>
            <a:r>
              <a:rPr lang="en-US" i="0" dirty="0"/>
              <a:t>effects.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1227305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talk a lot more about research designs in the coming lecture. For now, we are only using model-based inference, so they would have to control for a bunch. But they rely on the fact that crop loss is exogenous to children; what does that mean?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2794067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taking each child’s height and comparing it to a reference population (matching based on age), then standardizing. So what are the final units? How do we interpret these graphs? Importantly, how will this affect our regression coefficients?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1942651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underestimate descriptive evidence! This is huge!</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1154519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40E3D-8D79-01AC-F692-0CCC398C69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221284-01AA-D43E-9BE8-A955939DFB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4D4CCC-A5F1-4311-4E03-A453FDF006C0}"/>
              </a:ext>
            </a:extLst>
          </p:cNvPr>
          <p:cNvSpPr>
            <a:spLocks noGrp="1"/>
          </p:cNvSpPr>
          <p:nvPr>
            <p:ph type="body" idx="1"/>
          </p:nvPr>
        </p:nvSpPr>
        <p:spPr/>
        <p:txBody>
          <a:bodyPr/>
          <a:lstStyle/>
          <a:p>
            <a:r>
              <a:rPr lang="en-US" dirty="0"/>
              <a:t>What do the authors control for? (note: they dropped ~1/3 of data for age not matching up across survey waves, which makes their estimates lower bounds. Why?). Note that they would like to control for income but they can’t</a:t>
            </a:r>
          </a:p>
        </p:txBody>
      </p:sp>
      <p:sp>
        <p:nvSpPr>
          <p:cNvPr id="4" name="Slide Number Placeholder 3">
            <a:extLst>
              <a:ext uri="{FF2B5EF4-FFF2-40B4-BE49-F238E27FC236}">
                <a16:creationId xmlns:a16="http://schemas.microsoft.com/office/drawing/2014/main" id="{929B3C65-383B-C4B0-3610-0F788E9B5FFA}"/>
              </a:ext>
            </a:extLst>
          </p:cNvPr>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2357126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F0673-F47B-3CCD-DECB-AA2FAAAC26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014D10-10A3-20C5-19A5-9F515589EA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4EF566-98AC-28AF-A971-8123C5149613}"/>
              </a:ext>
            </a:extLst>
          </p:cNvPr>
          <p:cNvSpPr>
            <a:spLocks noGrp="1"/>
          </p:cNvSpPr>
          <p:nvPr>
            <p:ph type="body" idx="1"/>
          </p:nvPr>
        </p:nvSpPr>
        <p:spPr/>
        <p:txBody>
          <a:bodyPr/>
          <a:lstStyle/>
          <a:p>
            <a:r>
              <a:rPr lang="en-US" dirty="0"/>
              <a:t>Note on the income: does this make any sense at all? Add them up and then multiply by the correlation coefficient on that variable and happiness; then converted to percentages and then deciles. See table 2 on the previous slides – let’s look at those descriptive stats again.</a:t>
            </a:r>
          </a:p>
        </p:txBody>
      </p:sp>
      <p:sp>
        <p:nvSpPr>
          <p:cNvPr id="4" name="Slide Number Placeholder 3">
            <a:extLst>
              <a:ext uri="{FF2B5EF4-FFF2-40B4-BE49-F238E27FC236}">
                <a16:creationId xmlns:a16="http://schemas.microsoft.com/office/drawing/2014/main" id="{FB3928D8-2CCB-7302-F839-4E86AD7F2A87}"/>
              </a:ext>
            </a:extLst>
          </p:cNvPr>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2347848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Break here? </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38634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Continuous and discrete – we’ll talk about different interpretation of effects here, and more next time. Examples of discrete variables: </a:t>
            </a:r>
            <a:r>
              <a:rPr lang="en-US" sz="1200" dirty="0">
                <a:cs typeface="Times New Roman" panose="02020603050405020304" pitchFamily="18" charset="0"/>
              </a:rPr>
              <a:t>Racial, ethnic, gender group identification</a:t>
            </a:r>
          </a:p>
          <a:p>
            <a:pPr lvl="1"/>
            <a:r>
              <a:rPr lang="en-US" sz="1200" dirty="0">
                <a:cs typeface="Times New Roman" panose="02020603050405020304" pitchFamily="18" charset="0"/>
              </a:rPr>
              <a:t>Years of education, marriage, etc.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261738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now relies on holding everything else in the regression constant – if this doesn’t work for what you want to know, need to rethink the design of the regression (e.g., interactions). Also think about causality in the context of FWL – we aren’t identifying causal pathways, we’re closing back doors! (This is model-based inference at its best, the whole regression focuses on one pathway in the DAG that you want). </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249253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a trick question – think back to our frameworks!</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727626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312828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4075675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see here? How do we interpret it? Do we need to go through each coefficient here? What is causal and what is not? </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1873398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267954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 Useful because they capture differences across groups (with high-frequency panel data, can consider using these in a </a:t>
            </a:r>
            <a:r>
              <a:rPr lang="en-US"/>
              <a:t>more granular way, that’s what a FE is)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2615492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10175388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world slope – does it seem to go through the points for Latin America? No! If we were to run a separate regression just on those points we’d get a different intercept.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6274326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add a dummy intercept! What’s the interpretation? Next time – talk about if we want the slope to vary across groups</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3621164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2132279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65894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4149339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19498490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 start from bottom with “reference category”</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1082398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about to talk about significance in next section, so we can return to this.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936787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6A0CC-F816-03BD-328D-C4CBCE7548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28683-32EC-40AD-7071-0C42746A1E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4FF533-9C3B-B300-D0AD-4F29CF68D580}"/>
              </a:ext>
            </a:extLst>
          </p:cNvPr>
          <p:cNvSpPr>
            <a:spLocks noGrp="1"/>
          </p:cNvSpPr>
          <p:nvPr>
            <p:ph type="body" idx="1"/>
          </p:nvPr>
        </p:nvSpPr>
        <p:spPr/>
        <p:txBody>
          <a:bodyPr/>
          <a:lstStyle/>
          <a:p>
            <a:r>
              <a:rPr lang="en-US" dirty="0"/>
              <a:t>How do the coefficients on female/indigenous have a different interpretation than HH size?</a:t>
            </a:r>
          </a:p>
        </p:txBody>
      </p:sp>
      <p:sp>
        <p:nvSpPr>
          <p:cNvPr id="4" name="Slide Number Placeholder 3">
            <a:extLst>
              <a:ext uri="{FF2B5EF4-FFF2-40B4-BE49-F238E27FC236}">
                <a16:creationId xmlns:a16="http://schemas.microsoft.com/office/drawing/2014/main" id="{2F86AD7F-F4F7-2B21-8290-3A690F9A8343}"/>
              </a:ext>
            </a:extLst>
          </p:cNvPr>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853827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through these examples (but recommend the paper). Go to the crash course below.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566210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examples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3145718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examples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8322957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examples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30416184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examples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2625364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birth-weight paradox (Hern ́</a:t>
            </a:r>
            <a:r>
              <a:rPr lang="en-US" dirty="0" err="1"/>
              <a:t>andez</a:t>
            </a:r>
            <a:r>
              <a:rPr lang="en-US" dirty="0"/>
              <a:t>-D ́</a:t>
            </a:r>
            <a:r>
              <a:rPr lang="en-US" dirty="0" err="1"/>
              <a:t>ıaz</a:t>
            </a:r>
            <a:r>
              <a:rPr lang="en-US" dirty="0"/>
              <a:t> et al., 2006). Infants born to smokers were found to have higher risks of mortality than infants born to non-smokers. However, among infants with low birth-weight (LBW), this relationship was reversed. This reversal of effects has created many controversies in epidemiology—does it mean that maternal smoking is beneficial for LBW infants? A plausible reason for such a finding could simply be collider stratification bias, as shown in Model 16. Here X is maternal smoking, Y infant mortality, Z birth-weight, and U stands for unobserved risk-factors (such as birth-defects and malnutrition), that could also affect birth-weight. Note that stratifying the analysis by birth-weight would induce a spurious association between smoking and mortality due to the competing risk-factors. LBW infants of non-smokers need to have alternative causes for their LBW (such as malnutrition), and such causes could also lead to higher mortality.</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3430768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4903820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17BE-2D00-D81D-DEFE-AAA70A20DC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CD8716-FEC9-2680-4E62-F629BB7E9C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E27656-6F29-9B71-4466-C294179147A1}"/>
              </a:ext>
            </a:extLst>
          </p:cNvPr>
          <p:cNvSpPr>
            <a:spLocks noGrp="1"/>
          </p:cNvSpPr>
          <p:nvPr>
            <p:ph type="body" idx="1"/>
          </p:nvPr>
        </p:nvSpPr>
        <p:spPr/>
        <p:txBody>
          <a:bodyPr/>
          <a:lstStyle/>
          <a:p>
            <a:r>
              <a:rPr lang="en-US" altLang="en-US" dirty="0"/>
              <a:t>Do we have good controls here? Do we have good external/internal validity? What do/don’t you like about this paper? Do you like what they do beyond the main model?</a:t>
            </a:r>
            <a:endParaRPr lang="en-US" dirty="0"/>
          </a:p>
        </p:txBody>
      </p:sp>
      <p:sp>
        <p:nvSpPr>
          <p:cNvPr id="4" name="Slide Number Placeholder 3">
            <a:extLst>
              <a:ext uri="{FF2B5EF4-FFF2-40B4-BE49-F238E27FC236}">
                <a16:creationId xmlns:a16="http://schemas.microsoft.com/office/drawing/2014/main" id="{F7CA867E-3504-FC60-7A9F-CBF06BDE947F}"/>
              </a:ext>
            </a:extLst>
          </p:cNvPr>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8483012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As we move into each method, I’ll try to give a “like the pros” section that talks about practical tips (coding, data structure, what goes in the paper, etc.)</a:t>
                </a:r>
                <a:endParaRPr lang="en-US" sz="1200"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7684741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 the actual paper is very careful not to do this, but suppose we thought that the coefficients on HH size were causal. What would this look like in a paper? Are there less absurd examples of this happening?</a:t>
            </a:r>
          </a:p>
          <a:p>
            <a:endParaRPr lang="en-CA" dirty="0"/>
          </a:p>
          <a:p>
            <a:r>
              <a:rPr lang="en-CA" dirty="0"/>
              <a:t>What should you control for here? What is causal and what’s not? </a:t>
            </a:r>
          </a:p>
          <a:p>
            <a:pPr marL="171450" indent="-171450">
              <a:buFontTx/>
              <a:buChar char="-"/>
            </a:pPr>
            <a:r>
              <a:rPr lang="en-CA" dirty="0"/>
              <a:t>A/B: if you are absolutely sure that these aren’t colliders, then control for them for precision. </a:t>
            </a:r>
          </a:p>
          <a:p>
            <a:pPr marL="171450" indent="-171450">
              <a:buFontTx/>
              <a:buChar char="-"/>
            </a:pPr>
            <a:r>
              <a:rPr lang="en-CA" dirty="0"/>
              <a:t>C: definitely (e.g., race, education, age/sex)</a:t>
            </a:r>
          </a:p>
          <a:p>
            <a:pPr marL="171450" indent="-171450">
              <a:buFontTx/>
              <a:buChar char="-"/>
            </a:pPr>
            <a:r>
              <a:rPr lang="en-CA" dirty="0"/>
              <a:t>W: What are possible colliders? Health behaviors, chronic conditions. Can’t control for these! </a:t>
            </a:r>
          </a:p>
          <a:p>
            <a:pPr marL="171450" indent="-171450">
              <a:buFontTx/>
              <a:buChar char="-"/>
            </a:pPr>
            <a:r>
              <a:rPr lang="en-CA" dirty="0"/>
              <a:t>Mediators might include: investment in something like health technology? </a:t>
            </a:r>
          </a:p>
          <a:p>
            <a:pPr marL="171450" indent="-171450">
              <a:buFontTx/>
              <a:buChar char="-"/>
            </a:pPr>
            <a:r>
              <a:rPr lang="en-CA" dirty="0"/>
              <a:t>Now for the fun part – suppose you have a regression controlling for A, B, and C (including race and education). But suppose that education is actually a collider because it is caused by health and caused by race – so beta race isn’t causal even if beta income is!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8964668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carefully about what type of standard errors you have. Tables should be self-contained, so that there are notes explaining what each model is, the types of </a:t>
            </a:r>
            <a:r>
              <a:rPr lang="en-US" dirty="0" err="1"/>
              <a:t>Ses</a:t>
            </a:r>
            <a:r>
              <a:rPr lang="en-US" dirty="0"/>
              <a:t>, etc.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1375777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generally </a:t>
            </a:r>
            <a:r>
              <a:rPr lang="en-CA" i="1" dirty="0"/>
              <a:t>don’t </a:t>
            </a:r>
            <a:r>
              <a:rPr lang="en-CA" i="0" dirty="0"/>
              <a:t>interpret incidental coefficients on control variables – these don’t have a causal interpretation in your approach! You wrote a regression to identify a certain causal pathway, so the parameter you get on a backdoor path isn’t the causal effect of that path (see </a:t>
            </a:r>
            <a:r>
              <a:rPr lang="en-CA" i="0" dirty="0" err="1"/>
              <a:t>Hunermund</a:t>
            </a:r>
            <a:r>
              <a:rPr lang="en-CA" i="0" dirty="0"/>
              <a:t> and Louw in </a:t>
            </a:r>
            <a:r>
              <a:rPr lang="en-CA" i="0" dirty="0" err="1"/>
              <a:t>Github</a:t>
            </a:r>
            <a:r>
              <a:rPr lang="en-CA" i="0"/>
              <a:t> repo). </a:t>
            </a:r>
            <a:endParaRPr lang="en-CA"/>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5200700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t>
            </a:r>
            <a:r>
              <a:rPr lang="en-US" dirty="0" err="1"/>
              <a:t>gonna</a:t>
            </a:r>
            <a:r>
              <a:rPr lang="en-US" dirty="0"/>
              <a:t> talk about some types of “causal validity” – not R-squared but when the link between regression and model is strong enough. Let’s think about these in the context of the example paper. </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4296062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also known as the street light effect – researchers shine the light just on the street, miss what’s to the side. Are you asking the right questions? An example: a program hopes to improve commitment to school, and boasts that it improves test scores  -- does that measure the outcome you want (teacher performance, kid happiness, etc.?) or does it just measure how good kids are at taking tests. Data limitations play a big role here (in health, think quality measurements, or metrics of risk/equity/etc.)</a:t>
            </a:r>
          </a:p>
          <a:p>
            <a:r>
              <a:rPr lang="en-US" dirty="0"/>
              <a:t>- example: are we actually measuring health effects when we throw out 1/3 of the sickest children?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16964061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questions that are nearly impossible to answer in a paper or project (okay, you can do a power calculation – </a:t>
            </a:r>
            <a:r>
              <a:rPr lang="en-US" dirty="0" err="1"/>
              <a:t>ish</a:t>
            </a:r>
            <a:r>
              <a:rPr lang="en-US" dirty="0"/>
              <a:t>). But you still need to think carefully about each of these. </a:t>
            </a:r>
          </a:p>
          <a:p>
            <a:pPr marL="171450" indent="-171450">
              <a:buFontTx/>
              <a:buChar char="-"/>
            </a:pPr>
            <a:r>
              <a:rPr lang="en-US" dirty="0"/>
              <a:t>example: what about how the authors adjust for income? Good enough?</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9552988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sample a small group repeatedly, you get a lot of different answers. But if you sample a large group even fewer times, your effects are more noticeable. Power calculations can tell you something about what the sample size should be (going out the window with big data)</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8316909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includes things like – what limitations should be noted, what should go in a discussion, etc. We’ll try to talk more about this with each method we cover.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27938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8129044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p-hacking, remember the website: </a:t>
            </a:r>
            <a:r>
              <a:rPr lang="en-US" sz="1200" dirty="0">
                <a:hlinkClick r:id="rId3"/>
              </a:rPr>
              <a:t>https://projects.fivethirtyeight.com/p-hacking/</a:t>
            </a:r>
            <a:r>
              <a:rPr lang="en-US" sz="1200" dirty="0"/>
              <a:t>. Did you correct for multiple testing? Did you perform 20 tests and report the one significant result?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15504017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Distribution of p-values in research – what does this tell you?  (Note that the z-stat is the test statistic, the inverse of the p-value)</a:t>
            </a:r>
            <a:endParaRPr lang="en-US" sz="1200" dirty="0"/>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6892157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Economists call internal validity “identification” You might not even have seen all the threats if your DAG is incomplete or wrong. A good econometrician is trained to try to pick at all the potential threats to identification / internal validity here. The best way to get around these is to think about as many as you can and then present your work as much as you can – people will help you see what you’re missing.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Example here: are crop losses truly exogenous to the household? Can you see any reason why they might not be? </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7353752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Cover this example if you have time. </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4991872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Cover this example if you have time. Comparison between age of marriage and reported happiness (note: think about construct validity here too, with happiness scores). The selection is those choosing to be married in time sample, but could there be other threats?</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3167062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threats are there to this (selection into early marriage, etc.)</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682993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authors tried to compare based on relative years around marriage, but look: happiness ticks up before marriage – so it can’t be from marriage! Of course, there are problems with this design (end of semester).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will talk about more internal validity threats next time as well.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36396705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We’ll talk about more threats to internal validity throughout the course, particularly next time. If you want to think about multiple threats to IV, just think about nutrition research (they’re everywhere!)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example: does this apply to Latin America? Current Mexico? How should we think about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15225490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Um what? Don’t trust the headlines, or the lay media.</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26938444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True story: this was a study published about mice! But read the text summarizing the study.</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2109443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this example, even though it has little to do with health. Simple question: does the marketing strategy of coupons improve sales? </a:t>
            </a:r>
          </a:p>
          <a:p>
            <a:endParaRPr lang="en-US" dirty="0"/>
          </a:p>
          <a:p>
            <a:r>
              <a:rPr lang="en-US" dirty="0"/>
              <a:t>What does the line mean? What confounders might we be interested 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40140493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of concern with surveys or even clinical trials</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2738520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35D3B-B2FC-A00B-AF1C-38A3323C45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E389B6-EE98-F618-42A4-30CA9A252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01C391-C207-F2E3-6715-3E8A42373801}"/>
              </a:ext>
            </a:extLst>
          </p:cNvPr>
          <p:cNvSpPr>
            <a:spLocks noGrp="1"/>
          </p:cNvSpPr>
          <p:nvPr>
            <p:ph type="body" idx="1"/>
          </p:nvPr>
        </p:nvSpPr>
        <p:spPr/>
        <p:txBody>
          <a:bodyPr/>
          <a:lstStyle/>
          <a:p>
            <a:r>
              <a:rPr lang="en-US" dirty="0"/>
              <a:t>Let’s walk through this example, even though it has little to do with health. What does the line mean? What confounders might we be interested in here? </a:t>
            </a:r>
          </a:p>
        </p:txBody>
      </p:sp>
      <p:sp>
        <p:nvSpPr>
          <p:cNvPr id="4" name="Slide Number Placeholder 3">
            <a:extLst>
              <a:ext uri="{FF2B5EF4-FFF2-40B4-BE49-F238E27FC236}">
                <a16:creationId xmlns:a16="http://schemas.microsoft.com/office/drawing/2014/main" id="{034724D6-7C2E-B7CB-075F-C6C1190AD6C4}"/>
              </a:ext>
            </a:extLst>
          </p:cNvPr>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437461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there’s a strong relationship here! (Does it make sense? What does it tell you?) What does that mean for our initial assessment? We have violated the assumption that E(</a:t>
            </a:r>
            <a:r>
              <a:rPr lang="en-US" dirty="0" err="1"/>
              <a:t>eps|x</a:t>
            </a:r>
            <a:r>
              <a:rPr lang="en-US" dirty="0"/>
              <a:t>)=0 given that we relegated income to epsilon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1261110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9/19/2025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9/19/2025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9/19/2025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9/19/2025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9/19/2025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jamanetwork.com/journals/jama/fullarticle/2790247#jgm220003r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8.png"/><Relationship Id="rId7" Type="http://schemas.openxmlformats.org/officeDocument/2006/relationships/hyperlink" Target="https://jamanetwork.com/journals/jama/fullarticle/2790247#jgm220003r4"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tripod-statement.org/wp-content/uploads/2020/01/Tripod-Checlist-Prediction-Model-Development.pdf"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tinyurl.com/mrx3239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0093" y="2209800"/>
            <a:ext cx="10696107" cy="1894362"/>
          </a:xfrm>
        </p:spPr>
        <p:txBody>
          <a:bodyPr>
            <a:normAutofit/>
          </a:bodyPr>
          <a:lstStyle/>
          <a:p>
            <a:r>
              <a:rPr lang="en-US" dirty="0"/>
              <a:t>Quant Methods for HSR I </a:t>
            </a:r>
          </a:p>
        </p:txBody>
      </p:sp>
      <p:sp>
        <p:nvSpPr>
          <p:cNvPr id="3" name="Subtitle 2"/>
          <p:cNvSpPr>
            <a:spLocks noGrp="1"/>
          </p:cNvSpPr>
          <p:nvPr>
            <p:ph type="subTitle" idx="1"/>
          </p:nvPr>
        </p:nvSpPr>
        <p:spPr>
          <a:xfrm>
            <a:off x="914400" y="4191000"/>
            <a:ext cx="10439400" cy="1981200"/>
          </a:xfrm>
        </p:spPr>
        <p:txBody>
          <a:bodyPr>
            <a:noAutofit/>
          </a:bodyPr>
          <a:lstStyle/>
          <a:p>
            <a:r>
              <a:rPr lang="en-US" sz="2400" dirty="0"/>
              <a:t>Lecture 3: Multivariate OLS Regression</a:t>
            </a:r>
          </a:p>
          <a:p>
            <a:r>
              <a:rPr lang="en-US" sz="2400" dirty="0"/>
              <a:t>September 22, 2025</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13D98-ABB6-1246-106E-B4BE3D5566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226BD8-B5BC-CD43-45D1-A0D543882CDA}"/>
              </a:ext>
            </a:extLst>
          </p:cNvPr>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CCA034-9AA2-173C-CABC-636632A87464}"/>
                  </a:ext>
                </a:extLst>
              </p:cNvPr>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31D86A5-F3B6-5DC5-A9AA-ACF90055FB4B}"/>
              </a:ext>
            </a:extLst>
          </p:cNvPr>
          <p:cNvPicPr>
            <a:picLocks noChangeAspect="1"/>
          </p:cNvPicPr>
          <p:nvPr/>
        </p:nvPicPr>
        <p:blipFill>
          <a:blip r:embed="rId4"/>
          <a:stretch>
            <a:fillRect/>
          </a:stretch>
        </p:blipFill>
        <p:spPr>
          <a:xfrm>
            <a:off x="609600" y="1041401"/>
            <a:ext cx="8665827" cy="5514617"/>
          </a:xfrm>
          <a:prstGeom prst="rect">
            <a:avLst/>
          </a:prstGeom>
        </p:spPr>
      </p:pic>
      <p:sp>
        <p:nvSpPr>
          <p:cNvPr id="4" name="TextBox 3">
            <a:extLst>
              <a:ext uri="{FF2B5EF4-FFF2-40B4-BE49-F238E27FC236}">
                <a16:creationId xmlns:a16="http://schemas.microsoft.com/office/drawing/2014/main" id="{1E395BB4-7E74-C81F-8CD2-5F88D6B9D616}"/>
              </a:ext>
            </a:extLst>
          </p:cNvPr>
          <p:cNvSpPr txBox="1"/>
          <p:nvPr/>
        </p:nvSpPr>
        <p:spPr>
          <a:xfrm>
            <a:off x="6705600" y="2057400"/>
            <a:ext cx="4311542" cy="120032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sz="2400" b="1" dirty="0">
                <a:solidFill>
                  <a:schemeClr val="accent2">
                    <a:lumMod val="75000"/>
                  </a:schemeClr>
                </a:solidFill>
              </a:rPr>
              <a:t>How would income pose an open backdoor to this question?  </a:t>
            </a:r>
          </a:p>
        </p:txBody>
      </p:sp>
    </p:spTree>
    <p:extLst>
      <p:ext uri="{BB962C8B-B14F-4D97-AF65-F5344CB8AC3E}">
        <p14:creationId xmlns:p14="http://schemas.microsoft.com/office/powerpoint/2010/main" val="1710072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37392"/>
            <a:ext cx="9764321" cy="624840"/>
          </a:xfrm>
        </p:spPr>
        <p:txBody>
          <a:bodyPr>
            <a:normAutofit fontScale="90000"/>
          </a:bodyPr>
          <a:lstStyle/>
          <a:p>
            <a:r>
              <a:rPr lang="en-US" dirty="0">
                <a:cs typeface="Times New Roman" panose="02020603050405020304" pitchFamily="18" charset="0"/>
              </a:rPr>
              <a:t>Controlling for Income </a:t>
            </a:r>
            <a:endParaRPr lang="en-US" dirty="0">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36CC19E5-45DB-FDEC-2F59-8DB3F0284821}"/>
              </a:ext>
            </a:extLst>
          </p:cNvPr>
          <p:cNvSpPr>
            <a:spLocks noGrp="1"/>
          </p:cNvSpPr>
          <p:nvPr>
            <p:ph idx="1"/>
          </p:nvPr>
        </p:nvSpPr>
        <p:spPr/>
        <p:txBody>
          <a:bodyPr/>
          <a:lstStyle/>
          <a:p>
            <a:endParaRPr lang="en-US"/>
          </a:p>
        </p:txBody>
      </p:sp>
      <p:pic>
        <p:nvPicPr>
          <p:cNvPr id="16" name="Picture 15">
            <a:extLst>
              <a:ext uri="{FF2B5EF4-FFF2-40B4-BE49-F238E27FC236}">
                <a16:creationId xmlns:a16="http://schemas.microsoft.com/office/drawing/2014/main" id="{87894226-6C3C-6D2A-495B-CBCB4D6CF81D}"/>
              </a:ext>
            </a:extLst>
          </p:cNvPr>
          <p:cNvPicPr>
            <a:picLocks noChangeAspect="1"/>
          </p:cNvPicPr>
          <p:nvPr/>
        </p:nvPicPr>
        <p:blipFill>
          <a:blip r:embed="rId3"/>
          <a:stretch>
            <a:fillRect/>
          </a:stretch>
        </p:blipFill>
        <p:spPr>
          <a:xfrm>
            <a:off x="381000" y="981243"/>
            <a:ext cx="8725575" cy="5539365"/>
          </a:xfrm>
          <a:prstGeom prst="rect">
            <a:avLst/>
          </a:prstGeom>
        </p:spPr>
      </p:pic>
    </p:spTree>
    <p:extLst>
      <p:ext uri="{BB962C8B-B14F-4D97-AF65-F5344CB8AC3E}">
        <p14:creationId xmlns:p14="http://schemas.microsoft.com/office/powerpoint/2010/main" val="3380393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E9E08-2EDA-2CFB-AD7C-F56CCD48A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C04D7-EAFF-1780-1DCC-DBE4FCC51809}"/>
              </a:ext>
            </a:extLst>
          </p:cNvPr>
          <p:cNvSpPr>
            <a:spLocks noGrp="1"/>
          </p:cNvSpPr>
          <p:nvPr>
            <p:ph type="title"/>
          </p:nvPr>
        </p:nvSpPr>
        <p:spPr>
          <a:xfrm>
            <a:off x="609599" y="337392"/>
            <a:ext cx="9764321" cy="624840"/>
          </a:xfrm>
        </p:spPr>
        <p:txBody>
          <a:bodyPr>
            <a:normAutofit fontScale="90000"/>
          </a:bodyPr>
          <a:lstStyle/>
          <a:p>
            <a:r>
              <a:rPr lang="en-US" dirty="0">
                <a:cs typeface="Times New Roman" panose="02020603050405020304" pitchFamily="18" charset="0"/>
              </a:rPr>
              <a:t>Controlling for Income </a:t>
            </a:r>
            <a:endParaRPr lang="en-US" dirty="0">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B0B1CD68-7D16-E9D0-5429-7D309D183455}"/>
              </a:ext>
            </a:extLst>
          </p:cNvPr>
          <p:cNvSpPr>
            <a:spLocks noGrp="1"/>
          </p:cNvSpPr>
          <p:nvPr>
            <p:ph idx="1"/>
          </p:nvPr>
        </p:nvSpPr>
        <p:spPr/>
        <p:txBody>
          <a:bodyPr/>
          <a:lstStyle/>
          <a:p>
            <a:endParaRPr lang="en-US"/>
          </a:p>
        </p:txBody>
      </p:sp>
      <p:pic>
        <p:nvPicPr>
          <p:cNvPr id="16" name="Picture 15">
            <a:extLst>
              <a:ext uri="{FF2B5EF4-FFF2-40B4-BE49-F238E27FC236}">
                <a16:creationId xmlns:a16="http://schemas.microsoft.com/office/drawing/2014/main" id="{74FABC71-48E8-91C6-6A57-69AC8C756C2A}"/>
              </a:ext>
            </a:extLst>
          </p:cNvPr>
          <p:cNvPicPr>
            <a:picLocks noChangeAspect="1"/>
          </p:cNvPicPr>
          <p:nvPr/>
        </p:nvPicPr>
        <p:blipFill>
          <a:blip r:embed="rId3"/>
          <a:stretch>
            <a:fillRect/>
          </a:stretch>
        </p:blipFill>
        <p:spPr>
          <a:xfrm>
            <a:off x="381000" y="981243"/>
            <a:ext cx="8725575" cy="5539365"/>
          </a:xfrm>
          <a:prstGeom prst="rect">
            <a:avLst/>
          </a:prstGeom>
        </p:spPr>
      </p:pic>
      <p:sp>
        <p:nvSpPr>
          <p:cNvPr id="3" name="TextBox 2">
            <a:extLst>
              <a:ext uri="{FF2B5EF4-FFF2-40B4-BE49-F238E27FC236}">
                <a16:creationId xmlns:a16="http://schemas.microsoft.com/office/drawing/2014/main" id="{FDE1EB86-4FEF-0E32-A332-34005A770392}"/>
              </a:ext>
            </a:extLst>
          </p:cNvPr>
          <p:cNvSpPr txBox="1"/>
          <p:nvPr/>
        </p:nvSpPr>
        <p:spPr>
          <a:xfrm>
            <a:off x="8120251" y="3761516"/>
            <a:ext cx="3016142" cy="120032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b="1" dirty="0">
                <a:solidFill>
                  <a:schemeClr val="accent2">
                    <a:lumMod val="75000"/>
                  </a:schemeClr>
                </a:solidFill>
              </a:rPr>
              <a:t>Controlling for education removes this linear trend, leaving only the residuals</a:t>
            </a:r>
          </a:p>
        </p:txBody>
      </p:sp>
    </p:spTree>
    <p:extLst>
      <p:ext uri="{BB962C8B-B14F-4D97-AF65-F5344CB8AC3E}">
        <p14:creationId xmlns:p14="http://schemas.microsoft.com/office/powerpoint/2010/main" val="1452587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a:t>
            </a:r>
            <a:r>
              <a:rPr lang="en-US" dirty="0" err="1">
                <a:cs typeface="Times New Roman" panose="02020603050405020304" pitchFamily="18" charset="0"/>
              </a:rPr>
              <a:t>Partialling</a:t>
            </a:r>
            <a:r>
              <a:rPr lang="en-US" dirty="0">
                <a:cs typeface="Times New Roman" panose="02020603050405020304" pitchFamily="18" charset="0"/>
              </a:rPr>
              <a:t>” out Income</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026" name="Picture 2" descr="fwl">
            <a:extLst>
              <a:ext uri="{FF2B5EF4-FFF2-40B4-BE49-F238E27FC236}">
                <a16:creationId xmlns:a16="http://schemas.microsoft.com/office/drawing/2014/main" id="{449F3BA6-2B62-48F7-A615-30F8E4973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005305"/>
            <a:ext cx="9144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969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FWL: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𝑌𝑠</m:t>
                    </m:r>
                  </m:oMath>
                </a14:m>
                <a:r>
                  <a:rPr lang="en-US" dirty="0">
                    <a:cs typeface="Times New Roman" panose="02020603050405020304" pitchFamily="18" charset="0"/>
                  </a:rPr>
                  <a:t> on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𝐷𝑠</m:t>
                    </m:r>
                  </m:oMath>
                </a14:m>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7269480" cy="624840"/>
              </a:xfrm>
              <a:blipFill>
                <a:blip r:embed="rId3"/>
                <a:stretch>
                  <a:fillRect l="-2934" t="-29126" b="-417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754326"/>
              </a:xfrm>
              <a:prstGeom prst="rect">
                <a:avLst/>
              </a:prstGeom>
              <a:noFill/>
            </p:spPr>
            <p:txBody>
              <a:bodyPr wrap="square" rtlCol="0">
                <a:spAutoFit/>
              </a:bodyPr>
              <a:lstStyle/>
              <a:p>
                <a:r>
                  <a:rPr lang="en-US" dirty="0"/>
                  <a:t>Hence, FWL eliminates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a14:m>
                <a:r>
                  <a:rPr lang="en-US" dirty="0"/>
                  <a:t>] in order to isolate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oMath>
                </a14:m>
                <a:r>
                  <a:rPr lang="en-US" dirty="0"/>
                  <a:t> when </a:t>
                </a:r>
                <a14:m>
                  <m:oMath xmlns:m="http://schemas.openxmlformats.org/officeDocument/2006/math">
                    <m:r>
                      <a:rPr lang="en-US" b="0" i="1" smtClean="0">
                        <a:latin typeface="Cambria Math" panose="02040503050406030204" pitchFamily="18" charset="0"/>
                      </a:rPr>
                      <m:t>𝑋</m:t>
                    </m:r>
                  </m:oMath>
                </a14:m>
                <a:r>
                  <a:rPr lang="en-US" dirty="0"/>
                  <a:t> is known:</a:t>
                </a:r>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e>
                    </m:d>
                  </m:oMath>
                </a14:m>
                <a:endParaRPr lang="en-US" b="0" dirty="0"/>
              </a:p>
              <a:p>
                <a:pPr marL="342900" indent="-342900">
                  <a:buFont typeface="+mj-lt"/>
                  <a:buAutoNum type="arabicPeriod"/>
                </a:pPr>
                <a:r>
                  <a:rPr lang="en-US" dirty="0"/>
                  <a:t>Subtract (1) out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 </m:t>
                    </m:r>
                  </m:oMath>
                </a14:m>
                <a:r>
                  <a:rPr lang="en-US" dirty="0"/>
                  <a:t>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endParaRPr lang="en-US" dirty="0"/>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endParaRPr lang="en-US" dirty="0"/>
              </a:p>
              <a:p>
                <a:pPr marL="342900" indent="-342900">
                  <a:buFont typeface="+mj-lt"/>
                  <a:buAutoNum type="arabicPeriod"/>
                </a:pPr>
                <a:r>
                  <a:rPr lang="en-US" dirty="0"/>
                  <a:t>Subtract (3) out from </a:t>
                </a:r>
                <a14:m>
                  <m:oMath xmlns:m="http://schemas.openxmlformats.org/officeDocument/2006/math">
                    <m:r>
                      <a:rPr lang="en-US" b="0" i="1" smtClean="0">
                        <a:latin typeface="Cambria Math" panose="02040503050406030204" pitchFamily="18" charset="0"/>
                      </a:rPr>
                      <m:t>𝐷</m:t>
                    </m:r>
                  </m:oMath>
                </a14:m>
                <a:r>
                  <a:rPr lang="en-US" dirty="0"/>
                  <a:t> 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b="0" dirty="0"/>
              </a:p>
              <a:p>
                <a:pPr marL="342900" indent="-342900">
                  <a:buFont typeface="+mj-lt"/>
                  <a:buAutoNum type="arabicPeriod"/>
                </a:pPr>
                <a:r>
                  <a:rPr lang="en-US" dirty="0"/>
                  <a:t>Describe the relationship between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754326"/>
              </a:xfrm>
              <a:prstGeom prst="rect">
                <a:avLst/>
              </a:prstGeom>
              <a:blipFill>
                <a:blip r:embed="rId4"/>
                <a:stretch>
                  <a:fillRect l="-504" t="-2083" b="-4514"/>
                </a:stretch>
              </a:blipFill>
            </p:spPr>
            <p:txBody>
              <a:bodyPr/>
              <a:lstStyle/>
              <a:p>
                <a:r>
                  <a:rPr lang="en-US">
                    <a:noFill/>
                  </a:rPr>
                  <a:t> </a:t>
                </a:r>
              </a:p>
            </p:txBody>
          </p:sp>
        </mc:Fallback>
      </mc:AlternateContent>
      <p:pic>
        <p:nvPicPr>
          <p:cNvPr id="13" name="Picture 2" descr="RStudio - RStudio">
            <a:extLst>
              <a:ext uri="{FF2B5EF4-FFF2-40B4-BE49-F238E27FC236}">
                <a16:creationId xmlns:a16="http://schemas.microsoft.com/office/drawing/2014/main" id="{A97F3669-B188-40FA-AE0B-DE97D405DA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CEC080D-E899-16ED-EA6C-38CFCC4B851B}"/>
              </a:ext>
            </a:extLst>
          </p:cNvPr>
          <p:cNvPicPr>
            <a:picLocks noChangeAspect="1"/>
          </p:cNvPicPr>
          <p:nvPr/>
        </p:nvPicPr>
        <p:blipFill>
          <a:blip r:embed="rId6"/>
          <a:stretch>
            <a:fillRect/>
          </a:stretch>
        </p:blipFill>
        <p:spPr>
          <a:xfrm>
            <a:off x="1752600" y="2640432"/>
            <a:ext cx="5994675" cy="3966536"/>
          </a:xfrm>
          <a:prstGeom prst="rect">
            <a:avLst/>
          </a:prstGeom>
        </p:spPr>
      </p:pic>
    </p:spTree>
    <p:extLst>
      <p:ext uri="{BB962C8B-B14F-4D97-AF65-F5344CB8AC3E}">
        <p14:creationId xmlns:p14="http://schemas.microsoft.com/office/powerpoint/2010/main" val="1381310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How does multivariate regression work?</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3071931"/>
              </a:xfrm>
              <a:prstGeom prst="rect">
                <a:avLst/>
              </a:prstGeom>
              <a:noFill/>
            </p:spPr>
            <p:txBody>
              <a:bodyPr wrap="square" rtlCol="0">
                <a:spAutoFit/>
              </a:bodyPr>
              <a:lstStyle/>
              <a:p>
                <a:r>
                  <a:rPr lang="en-US" sz="2300" dirty="0">
                    <a:latin typeface="Times New Roman" panose="02020603050405020304" pitchFamily="18" charset="0"/>
                    <a:cs typeface="Times New Roman" panose="02020603050405020304" pitchFamily="18" charset="0"/>
                  </a:rPr>
                  <a:t>Linear algebra is (approximately) magic! </a:t>
                </a:r>
              </a:p>
              <a:p>
                <a:endParaRPr lang="en-US" sz="2300" dirty="0">
                  <a:latin typeface="Times New Roman" panose="02020603050405020304" pitchFamily="18" charset="0"/>
                  <a:cs typeface="Times New Roman" panose="02020603050405020304" pitchFamily="18" charset="0"/>
                </a:endParaRPr>
              </a:p>
              <a:p>
                <a:r>
                  <a:rPr lang="en-US" sz="2300" dirty="0">
                    <a:latin typeface="Times New Roman" panose="02020603050405020304" pitchFamily="18" charset="0"/>
                    <a:cs typeface="Times New Roman" panose="02020603050405020304" pitchFamily="18" charset="0"/>
                  </a:rPr>
                  <a:t>Without getting too technical, we estimate the coefficients </a:t>
                </a:r>
                <a14:m>
                  <m:oMath xmlns:m="http://schemas.openxmlformats.org/officeDocument/2006/math">
                    <m:acc>
                      <m:accPr>
                        <m:chr m:val="⃗"/>
                        <m:ctrlPr>
                          <a:rPr lang="en-US" sz="2300" b="0" i="1" smtClean="0">
                            <a:latin typeface="Cambria Math" panose="02040503050406030204" pitchFamily="18" charset="0"/>
                            <a:cs typeface="Times New Roman" panose="02020603050405020304" pitchFamily="18" charset="0"/>
                          </a:rPr>
                        </m:ctrlPr>
                      </m:accPr>
                      <m:e>
                        <m:r>
                          <a:rPr lang="en-US" sz="2300" b="0" i="1" smtClean="0">
                            <a:latin typeface="Cambria Math" panose="02040503050406030204" pitchFamily="18" charset="0"/>
                            <a:cs typeface="Times New Roman" panose="02020603050405020304" pitchFamily="18" charset="0"/>
                          </a:rPr>
                          <m:t>𝛽</m:t>
                        </m:r>
                      </m:e>
                    </m:acc>
                  </m:oMath>
                </a14:m>
                <a:r>
                  <a:rPr lang="en-US" sz="2300" dirty="0">
                    <a:latin typeface="Times New Roman" panose="02020603050405020304" pitchFamily="18" charset="0"/>
                    <a:cs typeface="Times New Roman" panose="02020603050405020304" pitchFamily="18" charset="0"/>
                  </a:rPr>
                  <a:t> in a regression as: </a:t>
                </a:r>
              </a:p>
              <a:p>
                <a:pPr/>
                <a14:m>
                  <m:oMathPara xmlns:m="http://schemas.openxmlformats.org/officeDocument/2006/math">
                    <m:oMathParaPr>
                      <m:jc m:val="centerGroup"/>
                    </m:oMathParaPr>
                    <m:oMath xmlns:m="http://schemas.openxmlformats.org/officeDocument/2006/math">
                      <m:acc>
                        <m:accPr>
                          <m:chr m:val="⃗"/>
                          <m:ctrlPr>
                            <a:rPr lang="en-US" sz="2300" b="0" i="1" smtClean="0">
                              <a:latin typeface="Cambria Math" panose="02040503050406030204" pitchFamily="18" charset="0"/>
                              <a:cs typeface="Times New Roman" panose="02020603050405020304" pitchFamily="18" charset="0"/>
                            </a:rPr>
                          </m:ctrlPr>
                        </m:accPr>
                        <m:e>
                          <m:r>
                            <a:rPr lang="en-US" sz="2300" b="0" i="1" smtClean="0">
                              <a:latin typeface="Cambria Math" panose="02040503050406030204" pitchFamily="18" charset="0"/>
                              <a:cs typeface="Times New Roman" panose="02020603050405020304" pitchFamily="18" charset="0"/>
                            </a:rPr>
                            <m:t>𝛽</m:t>
                          </m:r>
                        </m:e>
                      </m:acc>
                      <m:r>
                        <a:rPr lang="en-US" sz="2300" b="0" i="1" dirty="0" smtClean="0">
                          <a:latin typeface="Cambria Math" panose="02040503050406030204" pitchFamily="18" charset="0"/>
                          <a:cs typeface="Times New Roman" panose="02020603050405020304" pitchFamily="18" charset="0"/>
                        </a:rPr>
                        <m:t>=</m:t>
                      </m:r>
                      <m:sSup>
                        <m:sSupPr>
                          <m:ctrlPr>
                            <a:rPr lang="en-US" sz="2300" b="0" i="1" dirty="0" smtClean="0">
                              <a:latin typeface="Cambria Math" panose="02040503050406030204" pitchFamily="18" charset="0"/>
                              <a:cs typeface="Times New Roman" panose="02020603050405020304" pitchFamily="18" charset="0"/>
                            </a:rPr>
                          </m:ctrlPr>
                        </m:sSupPr>
                        <m:e>
                          <m:d>
                            <m:dPr>
                              <m:ctrlPr>
                                <a:rPr lang="en-US" sz="2300" b="0" i="1" dirty="0" smtClean="0">
                                  <a:latin typeface="Cambria Math" panose="02040503050406030204" pitchFamily="18" charset="0"/>
                                  <a:cs typeface="Times New Roman" panose="02020603050405020304" pitchFamily="18" charset="0"/>
                                </a:rPr>
                              </m:ctrlPr>
                            </m:dPr>
                            <m:e>
                              <m:sSup>
                                <m:sSupPr>
                                  <m:ctrlPr>
                                    <a:rPr lang="en-US" sz="2300" b="0" i="1" dirty="0" smtClean="0">
                                      <a:latin typeface="Cambria Math" panose="02040503050406030204" pitchFamily="18" charset="0"/>
                                      <a:cs typeface="Times New Roman" panose="02020603050405020304" pitchFamily="18" charset="0"/>
                                    </a:rPr>
                                  </m:ctrlPr>
                                </m:sSupPr>
                                <m:e>
                                  <m:r>
                                    <a:rPr lang="en-US" sz="2300" b="0" i="1" dirty="0" smtClean="0">
                                      <a:latin typeface="Cambria Math" panose="02040503050406030204" pitchFamily="18" charset="0"/>
                                      <a:cs typeface="Times New Roman" panose="02020603050405020304" pitchFamily="18" charset="0"/>
                                    </a:rPr>
                                    <m:t>𝑋</m:t>
                                  </m:r>
                                </m:e>
                                <m:sup>
                                  <m:r>
                                    <a:rPr lang="en-US" sz="2300" b="0" i="1" dirty="0" smtClean="0">
                                      <a:latin typeface="Cambria Math" panose="02040503050406030204" pitchFamily="18" charset="0"/>
                                      <a:cs typeface="Times New Roman" panose="02020603050405020304" pitchFamily="18" charset="0"/>
                                    </a:rPr>
                                    <m:t>′</m:t>
                                  </m:r>
                                </m:sup>
                              </m:sSup>
                              <m:r>
                                <a:rPr lang="en-US" sz="2300" b="0" i="1" dirty="0" smtClean="0">
                                  <a:latin typeface="Cambria Math" panose="02040503050406030204" pitchFamily="18" charset="0"/>
                                  <a:cs typeface="Times New Roman" panose="02020603050405020304" pitchFamily="18" charset="0"/>
                                </a:rPr>
                                <m:t>𝑋</m:t>
                              </m:r>
                            </m:e>
                          </m:d>
                        </m:e>
                        <m:sup>
                          <m:r>
                            <a:rPr lang="en-US" sz="2300" b="0" i="1" dirty="0" smtClean="0">
                              <a:latin typeface="Cambria Math" panose="02040503050406030204" pitchFamily="18" charset="0"/>
                              <a:cs typeface="Times New Roman" panose="02020603050405020304" pitchFamily="18" charset="0"/>
                            </a:rPr>
                            <m:t>−1</m:t>
                          </m:r>
                        </m:sup>
                      </m:sSup>
                      <m:r>
                        <a:rPr lang="en-US" sz="2300" b="0" i="1" dirty="0" smtClean="0">
                          <a:latin typeface="Cambria Math" panose="02040503050406030204" pitchFamily="18" charset="0"/>
                          <a:cs typeface="Times New Roman" panose="02020603050405020304" pitchFamily="18" charset="0"/>
                        </a:rPr>
                        <m:t>(</m:t>
                      </m:r>
                      <m:sSup>
                        <m:sSupPr>
                          <m:ctrlPr>
                            <a:rPr lang="en-US" sz="2300" b="0" i="1" dirty="0" smtClean="0">
                              <a:latin typeface="Cambria Math" panose="02040503050406030204" pitchFamily="18" charset="0"/>
                              <a:cs typeface="Times New Roman" panose="02020603050405020304" pitchFamily="18" charset="0"/>
                            </a:rPr>
                          </m:ctrlPr>
                        </m:sSupPr>
                        <m:e>
                          <m:r>
                            <a:rPr lang="en-US" sz="2300" b="0" i="1" dirty="0" smtClean="0">
                              <a:latin typeface="Cambria Math" panose="02040503050406030204" pitchFamily="18" charset="0"/>
                              <a:cs typeface="Times New Roman" panose="02020603050405020304" pitchFamily="18" charset="0"/>
                            </a:rPr>
                            <m:t>𝑋</m:t>
                          </m:r>
                        </m:e>
                        <m:sup>
                          <m:r>
                            <a:rPr lang="en-US" sz="2300" b="0" i="1" dirty="0" smtClean="0">
                              <a:latin typeface="Cambria Math" panose="02040503050406030204" pitchFamily="18" charset="0"/>
                              <a:cs typeface="Times New Roman" panose="02020603050405020304" pitchFamily="18" charset="0"/>
                            </a:rPr>
                            <m:t>′</m:t>
                          </m:r>
                        </m:sup>
                      </m:sSup>
                      <m:acc>
                        <m:accPr>
                          <m:chr m:val="⃗"/>
                          <m:ctrlPr>
                            <a:rPr lang="en-US" sz="2300" b="0" i="1" dirty="0" smtClean="0">
                              <a:latin typeface="Cambria Math" panose="02040503050406030204" pitchFamily="18" charset="0"/>
                              <a:cs typeface="Times New Roman" panose="02020603050405020304" pitchFamily="18" charset="0"/>
                            </a:rPr>
                          </m:ctrlPr>
                        </m:accPr>
                        <m:e>
                          <m:r>
                            <a:rPr lang="en-US" sz="2300" b="0" i="1" dirty="0" smtClean="0">
                              <a:latin typeface="Cambria Math" panose="02040503050406030204" pitchFamily="18" charset="0"/>
                              <a:cs typeface="Times New Roman" panose="02020603050405020304" pitchFamily="18" charset="0"/>
                            </a:rPr>
                            <m:t>𝑌</m:t>
                          </m:r>
                        </m:e>
                      </m:acc>
                      <m:r>
                        <a:rPr lang="en-US" sz="2300" b="0" i="1" dirty="0" smtClean="0">
                          <a:latin typeface="Cambria Math" panose="02040503050406030204" pitchFamily="18" charset="0"/>
                          <a:cs typeface="Times New Roman" panose="02020603050405020304" pitchFamily="18" charset="0"/>
                        </a:rPr>
                        <m:t>)</m:t>
                      </m:r>
                    </m:oMath>
                  </m:oMathPara>
                </a14:m>
                <a:endParaRPr lang="en-US" sz="2300" dirty="0">
                  <a:latin typeface="Times New Roman" panose="02020603050405020304" pitchFamily="18" charset="0"/>
                  <a:cs typeface="Times New Roman" panose="02020603050405020304" pitchFamily="18" charset="0"/>
                </a:endParaRPr>
              </a:p>
              <a:p>
                <a:endParaRPr lang="en-US" sz="2300" dirty="0">
                  <a:latin typeface="Times New Roman" panose="02020603050405020304" pitchFamily="18" charset="0"/>
                  <a:cs typeface="Times New Roman" panose="02020603050405020304" pitchFamily="18" charset="0"/>
                </a:endParaRPr>
              </a:p>
              <a:p>
                <a:r>
                  <a:rPr lang="en-US" sz="2300" dirty="0">
                    <a:latin typeface="Times New Roman" panose="02020603050405020304" pitchFamily="18" charset="0"/>
                    <a:cs typeface="Times New Roman" panose="02020603050405020304" pitchFamily="18" charset="0"/>
                  </a:rPr>
                  <a:t>What does this mean? </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Take the correlations between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𝑋</m:t>
                    </m:r>
                  </m:oMath>
                </a14:m>
                <a:r>
                  <a:rPr lang="en-US" sz="2300" dirty="0">
                    <a:latin typeface="Times New Roman" panose="02020603050405020304" pitchFamily="18" charset="0"/>
                    <a:cs typeface="Times New Roman" panose="02020603050405020304" pitchFamily="18" charset="0"/>
                  </a:rPr>
                  <a:t> (data) and </a:t>
                </a:r>
                <a14:m>
                  <m:oMath xmlns:m="http://schemas.openxmlformats.org/officeDocument/2006/math">
                    <m:acc>
                      <m:accPr>
                        <m:chr m:val="⃗"/>
                        <m:ctrlPr>
                          <a:rPr lang="en-US" sz="2300" b="0" i="1" smtClean="0">
                            <a:latin typeface="Cambria Math" panose="02040503050406030204" pitchFamily="18" charset="0"/>
                            <a:cs typeface="Times New Roman" panose="02020603050405020304" pitchFamily="18" charset="0"/>
                          </a:rPr>
                        </m:ctrlPr>
                      </m:accPr>
                      <m:e>
                        <m:r>
                          <a:rPr lang="en-US" sz="2300" b="0" i="1" smtClean="0">
                            <a:latin typeface="Cambria Math" panose="02040503050406030204" pitchFamily="18" charset="0"/>
                            <a:cs typeface="Times New Roman" panose="02020603050405020304" pitchFamily="18" charset="0"/>
                          </a:rPr>
                          <m:t>𝑌</m:t>
                        </m:r>
                      </m:e>
                    </m:acc>
                  </m:oMath>
                </a14:m>
                <a:r>
                  <a:rPr lang="en-US" sz="2300" dirty="0">
                    <a:latin typeface="Times New Roman" panose="02020603050405020304" pitchFamily="18" charset="0"/>
                    <a:cs typeface="Times New Roman" panose="02020603050405020304" pitchFamily="18" charset="0"/>
                  </a:rPr>
                  <a:t> (outcomes) </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And adjust those for correlations within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𝑋</m:t>
                    </m:r>
                  </m:oMath>
                </a14:m>
                <a:r>
                  <a:rPr lang="en-US" sz="2300" dirty="0">
                    <a:latin typeface="Times New Roman" panose="02020603050405020304" pitchFamily="18" charset="0"/>
                    <a:cs typeface="Times New Roman" panose="02020603050405020304" pitchFamily="18" charset="0"/>
                  </a:rPr>
                  <a:t> itself! </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3071931"/>
              </a:xfrm>
              <a:prstGeom prst="rect">
                <a:avLst/>
              </a:prstGeom>
              <a:blipFill>
                <a:blip r:embed="rId3"/>
                <a:stretch>
                  <a:fillRect l="-882" t="-1786" b="-33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5636199" y="5288280"/>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5636199" y="5288280"/>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6990238" y="4392933"/>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6990238" y="4392933"/>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4941570" y="4758693"/>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4" idx="6"/>
            <a:endCxn id="6" idx="3"/>
          </p:cNvCxnSpPr>
          <p:nvPr/>
        </p:nvCxnSpPr>
        <p:spPr>
          <a:xfrm flipV="1">
            <a:off x="6367719" y="5017324"/>
            <a:ext cx="72964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4210050" y="4392933"/>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4210050" y="4392933"/>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4" idx="2"/>
            <a:endCxn id="15" idx="5"/>
          </p:cNvCxnSpPr>
          <p:nvPr/>
        </p:nvCxnSpPr>
        <p:spPr>
          <a:xfrm flipH="1" flipV="1">
            <a:off x="4834441" y="5017324"/>
            <a:ext cx="80175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131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29032" y="365760"/>
            <a:ext cx="5997678" cy="1325562"/>
          </a:xfrm>
        </p:spPr>
        <p:txBody>
          <a:bodyPr vert="horz" lIns="91440" tIns="45720" rIns="91440" bIns="45720" rtlCol="0" anchor="b">
            <a:normAutofit/>
          </a:bodyPr>
          <a:lstStyle/>
          <a:p>
            <a:r>
              <a:rPr lang="en-US" dirty="0">
                <a:latin typeface="+mj-lt"/>
              </a:rPr>
              <a:t>So what do I </a:t>
            </a:r>
            <a:br>
              <a:rPr lang="en-US" dirty="0">
                <a:latin typeface="+mj-lt"/>
              </a:rPr>
            </a:br>
            <a:r>
              <a:rPr lang="en-US" dirty="0">
                <a:latin typeface="+mj-lt"/>
              </a:rPr>
              <a:t>control for? </a:t>
            </a:r>
          </a:p>
        </p:txBody>
      </p:sp>
      <p:sp>
        <p:nvSpPr>
          <p:cNvPr id="2055" name="Rectangle 2054">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1211140" y="2005739"/>
                <a:ext cx="5113462" cy="4174398"/>
              </a:xfrm>
              <a:prstGeom prst="rect">
                <a:avLst/>
              </a:prstGeom>
            </p:spPr>
            <p:txBody>
              <a:bodyPr vert="horz" lIns="91440" tIns="45720" rIns="91440" bIns="45720" rtlCol="0">
                <a:normAutofit/>
              </a:bodyPr>
              <a:lstStyle/>
              <a:p>
                <a:pPr indent="-182880" defTabSz="914400">
                  <a:spcAft>
                    <a:spcPts val="600"/>
                  </a:spcAft>
                  <a:buClr>
                    <a:schemeClr val="accent1"/>
                  </a:buClr>
                </a:pPr>
                <a:r>
                  <a:rPr lang="en-US" sz="2400" dirty="0"/>
                  <a:t>We add regressors to </a:t>
                </a:r>
                <a:r>
                  <a:rPr lang="en-US" sz="2400" b="1" dirty="0"/>
                  <a:t>close all back doors </a:t>
                </a:r>
                <a:r>
                  <a:rPr lang="en-US" sz="2400" dirty="0"/>
                  <a:t>and focus on a causal parameter of interest</a:t>
                </a:r>
                <a14:m>
                  <m:oMath xmlns:m="http://schemas.openxmlformats.org/officeDocument/2006/math">
                    <m:r>
                      <a:rPr lang="en-US" sz="2400" b="0" i="1">
                        <a:latin typeface="Cambria Math" panose="02040503050406030204" pitchFamily="18" charset="0"/>
                      </a:rPr>
                      <m:t> (</m:t>
                    </m:r>
                    <m:sSub>
                      <m:sSubPr>
                        <m:ctrlPr>
                          <a:rPr lang="en-US" sz="2400" b="0" i="1">
                            <a:latin typeface="Cambria Math" panose="02040503050406030204" pitchFamily="18" charset="0"/>
                          </a:rPr>
                        </m:ctrlPr>
                      </m:sSubPr>
                      <m:e>
                        <m:r>
                          <a:rPr lang="en-US" sz="2400" b="0" i="1">
                            <a:latin typeface="Cambria Math" panose="02040503050406030204" pitchFamily="18" charset="0"/>
                          </a:rPr>
                          <m:t>𝛽</m:t>
                        </m:r>
                      </m:e>
                      <m:sub>
                        <m:r>
                          <a:rPr lang="en-US" sz="2400" b="0" i="1">
                            <a:latin typeface="Cambria Math" panose="02040503050406030204" pitchFamily="18" charset="0"/>
                          </a:rPr>
                          <m:t>1</m:t>
                        </m:r>
                      </m:sub>
                    </m:sSub>
                    <m:r>
                      <a:rPr lang="en-US" sz="2400" b="0" i="1">
                        <a:latin typeface="Cambria Math" panose="02040503050406030204" pitchFamily="18" charset="0"/>
                      </a:rPr>
                      <m:t>)</m:t>
                    </m:r>
                  </m:oMath>
                </a14:m>
                <a:endParaRPr lang="en-US" sz="2400" dirty="0"/>
              </a:p>
              <a:p>
                <a:pPr marL="342900" indent="-182880" defTabSz="914400">
                  <a:spcAft>
                    <a:spcPts val="600"/>
                  </a:spcAft>
                  <a:buClr>
                    <a:schemeClr val="accent1"/>
                  </a:buClr>
                  <a:buFont typeface="Arial" panose="020B0604020202020204" pitchFamily="34" charset="0"/>
                  <a:buChar char="•"/>
                </a:pPr>
                <a:r>
                  <a:rPr lang="en-US" sz="2400" dirty="0"/>
                  <a:t>If there is correlation between </a:t>
                </a:r>
                <a14:m>
                  <m:oMath xmlns:m="http://schemas.openxmlformats.org/officeDocument/2006/math">
                    <m:r>
                      <a:rPr lang="en-US" sz="2400" b="0" i="1">
                        <a:latin typeface="Cambria Math" panose="02040503050406030204" pitchFamily="18" charset="0"/>
                      </a:rPr>
                      <m:t>𝑌</m:t>
                    </m:r>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1</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you should control for it</a:t>
                </a:r>
              </a:p>
              <a:p>
                <a:pPr marL="342900" indent="-182880" defTabSz="914400">
                  <a:spcAft>
                    <a:spcPts val="600"/>
                  </a:spcAft>
                  <a:buClr>
                    <a:schemeClr val="accent1"/>
                  </a:buClr>
                  <a:buFont typeface="Arial" panose="020B0604020202020204" pitchFamily="34" charset="0"/>
                  <a:buChar char="•"/>
                </a:pPr>
                <a:r>
                  <a:rPr lang="en-US" sz="2400" dirty="0"/>
                  <a:t>Need to have data on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(obviously) </a:t>
                </a:r>
              </a:p>
              <a:p>
                <a:pPr marL="342900" indent="-182880" defTabSz="914400">
                  <a:spcAft>
                    <a:spcPts val="600"/>
                  </a:spcAft>
                  <a:buClr>
                    <a:schemeClr val="accent1"/>
                  </a:buClr>
                  <a:buFont typeface="Arial" panose="020B0604020202020204" pitchFamily="34" charset="0"/>
                  <a:buChar char="•"/>
                </a:pPr>
                <a:endParaRPr lang="en-US" sz="2400"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1211140" y="2005739"/>
                <a:ext cx="5113462" cy="4174398"/>
              </a:xfrm>
              <a:prstGeom prst="rect">
                <a:avLst/>
              </a:prstGeom>
              <a:blipFill>
                <a:blip r:embed="rId3"/>
                <a:stretch>
                  <a:fillRect l="-1907" t="-1168" r="-954"/>
                </a:stretch>
              </a:blipFill>
            </p:spPr>
            <p:txBody>
              <a:bodyPr/>
              <a:lstStyle/>
              <a:p>
                <a:r>
                  <a:rPr lang="en-US">
                    <a:noFill/>
                  </a:rPr>
                  <a:t> </a:t>
                </a:r>
              </a:p>
            </p:txBody>
          </p:sp>
        </mc:Fallback>
      </mc:AlternateContent>
      <p:pic>
        <p:nvPicPr>
          <p:cNvPr id="2050" name="Picture 2" descr="A flowchart showing how to construct a regression model.">
            <a:extLst>
              <a:ext uri="{FF2B5EF4-FFF2-40B4-BE49-F238E27FC236}">
                <a16:creationId xmlns:a16="http://schemas.microsoft.com/office/drawing/2014/main" id="{7745A6DF-B648-4785-9494-9E0976999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25" r="-1" b="-1"/>
          <a:stretch/>
        </p:blipFill>
        <p:spPr bwMode="auto">
          <a:xfrm>
            <a:off x="6324601" y="10"/>
            <a:ext cx="586740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232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r>
              <a:rPr lang="en-US" b="1" dirty="0">
                <a:cs typeface="Times New Roman" panose="02020603050405020304" pitchFamily="18" charset="0"/>
              </a:rPr>
              <a:t>Colliders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What if there are variables that are </a:t>
                </a:r>
                <a:r>
                  <a:rPr lang="en-US" sz="2300" u="sng" dirty="0">
                    <a:latin typeface="Times New Roman" panose="02020603050405020304" pitchFamily="18" charset="0"/>
                    <a:cs typeface="Times New Roman" panose="02020603050405020304" pitchFamily="18" charset="0"/>
                  </a:rPr>
                  <a:t>outcomes </a:t>
                </a:r>
                <a:r>
                  <a:rPr lang="en-US" sz="2300" dirty="0">
                    <a:latin typeface="Times New Roman" panose="02020603050405020304" pitchFamily="18" charset="0"/>
                    <a:cs typeface="Times New Roman" panose="02020603050405020304" pitchFamily="18" charset="0"/>
                  </a:rPr>
                  <a:t>of </a:t>
                </a:r>
              </a:p>
              <a:p>
                <a:pPr lvl="1"/>
                <a14:m>
                  <m:oMath xmlns:m="http://schemas.openxmlformats.org/officeDocument/2006/math">
                    <m:r>
                      <a:rPr lang="en-US" sz="2300" b="0" i="1" smtClean="0">
                        <a:latin typeface="Cambria Math" panose="02040503050406030204" pitchFamily="18" charset="0"/>
                        <a:cs typeface="Times New Roman" panose="02020603050405020304" pitchFamily="18" charset="0"/>
                      </a:rPr>
                      <m:t>𝐷</m:t>
                    </m:r>
                  </m:oMath>
                </a14:m>
                <a:r>
                  <a:rPr lang="en-US" sz="2300" dirty="0">
                    <a:latin typeface="Times New Roman" panose="02020603050405020304" pitchFamily="18" charset="0"/>
                    <a:cs typeface="Times New Roman" panose="02020603050405020304" pitchFamily="18" charset="0"/>
                  </a:rPr>
                  <a:t> and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𝑌</m:t>
                    </m:r>
                  </m:oMath>
                </a14:m>
                <a:r>
                  <a:rPr lang="en-US" sz="23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These are called </a:t>
                </a:r>
                <a:r>
                  <a:rPr lang="en-US" sz="2300" u="sng" dirty="0">
                    <a:latin typeface="Times New Roman" panose="02020603050405020304" pitchFamily="18" charset="0"/>
                    <a:cs typeface="Times New Roman" panose="02020603050405020304" pitchFamily="18" charset="0"/>
                  </a:rPr>
                  <a:t>colliders</a:t>
                </a:r>
                <a:r>
                  <a:rPr lang="en-US" sz="23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300" u="sng" dirty="0">
                    <a:latin typeface="Times New Roman" panose="02020603050405020304" pitchFamily="18" charset="0"/>
                    <a:cs typeface="Times New Roman" panose="02020603050405020304" pitchFamily="18" charset="0"/>
                  </a:rPr>
                  <a:t>Controlling for them will </a:t>
                </a:r>
                <a:r>
                  <a:rPr lang="en-US" sz="2300" i="1" u="sng" dirty="0">
                    <a:latin typeface="Times New Roman" panose="02020603050405020304" pitchFamily="18" charset="0"/>
                    <a:cs typeface="Times New Roman" panose="02020603050405020304" pitchFamily="18" charset="0"/>
                  </a:rPr>
                  <a:t>re-open </a:t>
                </a:r>
                <a:r>
                  <a:rPr lang="en-US" sz="2300" u="sng" dirty="0">
                    <a:latin typeface="Times New Roman" panose="02020603050405020304" pitchFamily="18" charset="0"/>
                    <a:cs typeface="Times New Roman" panose="02020603050405020304" pitchFamily="18" charset="0"/>
                  </a:rPr>
                  <a:t>back doors you don’t want!</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508105"/>
              </a:xfrm>
              <a:prstGeom prst="rect">
                <a:avLst/>
              </a:prstGeom>
              <a:blipFill>
                <a:blip r:embed="rId3"/>
                <a:stretch>
                  <a:fillRect l="-756" t="-3644" b="-8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8872001" y="185757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8872001" y="1857579"/>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10226040"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10226040" y="962232"/>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8177372" y="1327992"/>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6" idx="3"/>
            <a:endCxn id="4" idx="6"/>
          </p:cNvCxnSpPr>
          <p:nvPr/>
        </p:nvCxnSpPr>
        <p:spPr>
          <a:xfrm flipH="1">
            <a:off x="9603521" y="1586623"/>
            <a:ext cx="729648" cy="636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7445852"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7445852" y="962232"/>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15" idx="5"/>
            <a:endCxn id="4" idx="2"/>
          </p:cNvCxnSpPr>
          <p:nvPr/>
        </p:nvCxnSpPr>
        <p:spPr>
          <a:xfrm>
            <a:off x="8070243" y="1586623"/>
            <a:ext cx="801758" cy="636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810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r>
              <a:rPr lang="en-US" b="1" dirty="0">
                <a:cs typeface="Times New Roman" panose="02020603050405020304" pitchFamily="18" charset="0"/>
              </a:rPr>
              <a:t>Colliders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What if there are variables that are </a:t>
                </a:r>
                <a:r>
                  <a:rPr lang="en-US" sz="2300" u="sng" dirty="0">
                    <a:latin typeface="Times New Roman" panose="02020603050405020304" pitchFamily="18" charset="0"/>
                    <a:cs typeface="Times New Roman" panose="02020603050405020304" pitchFamily="18" charset="0"/>
                  </a:rPr>
                  <a:t>outcomes </a:t>
                </a:r>
                <a:r>
                  <a:rPr lang="en-US" sz="2300" dirty="0">
                    <a:latin typeface="Times New Roman" panose="02020603050405020304" pitchFamily="18" charset="0"/>
                    <a:cs typeface="Times New Roman" panose="02020603050405020304" pitchFamily="18" charset="0"/>
                  </a:rPr>
                  <a:t>of </a:t>
                </a:r>
              </a:p>
              <a:p>
                <a:pPr lvl="1"/>
                <a14:m>
                  <m:oMath xmlns:m="http://schemas.openxmlformats.org/officeDocument/2006/math">
                    <m:r>
                      <a:rPr lang="en-US" sz="2300" b="0" i="1" smtClean="0">
                        <a:latin typeface="Cambria Math" panose="02040503050406030204" pitchFamily="18" charset="0"/>
                        <a:cs typeface="Times New Roman" panose="02020603050405020304" pitchFamily="18" charset="0"/>
                      </a:rPr>
                      <m:t>𝐷</m:t>
                    </m:r>
                  </m:oMath>
                </a14:m>
                <a:r>
                  <a:rPr lang="en-US" sz="2300" dirty="0">
                    <a:latin typeface="Times New Roman" panose="02020603050405020304" pitchFamily="18" charset="0"/>
                    <a:cs typeface="Times New Roman" panose="02020603050405020304" pitchFamily="18" charset="0"/>
                  </a:rPr>
                  <a:t> and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𝑌</m:t>
                    </m:r>
                  </m:oMath>
                </a14:m>
                <a:r>
                  <a:rPr lang="en-US" sz="23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These are called </a:t>
                </a:r>
                <a:r>
                  <a:rPr lang="en-US" sz="2300" u="sng" dirty="0">
                    <a:latin typeface="Times New Roman" panose="02020603050405020304" pitchFamily="18" charset="0"/>
                    <a:cs typeface="Times New Roman" panose="02020603050405020304" pitchFamily="18" charset="0"/>
                  </a:rPr>
                  <a:t>colliders</a:t>
                </a:r>
                <a:r>
                  <a:rPr lang="en-US" sz="23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300" u="sng" dirty="0">
                    <a:latin typeface="Times New Roman" panose="02020603050405020304" pitchFamily="18" charset="0"/>
                    <a:cs typeface="Times New Roman" panose="02020603050405020304" pitchFamily="18" charset="0"/>
                  </a:rPr>
                  <a:t>Controlling for them will </a:t>
                </a:r>
                <a:r>
                  <a:rPr lang="en-US" sz="2300" i="1" u="sng" dirty="0">
                    <a:latin typeface="Times New Roman" panose="02020603050405020304" pitchFamily="18" charset="0"/>
                    <a:cs typeface="Times New Roman" panose="02020603050405020304" pitchFamily="18" charset="0"/>
                  </a:rPr>
                  <a:t>re-open </a:t>
                </a:r>
                <a:r>
                  <a:rPr lang="en-US" sz="2300" u="sng" dirty="0">
                    <a:latin typeface="Times New Roman" panose="02020603050405020304" pitchFamily="18" charset="0"/>
                    <a:cs typeface="Times New Roman" panose="02020603050405020304" pitchFamily="18" charset="0"/>
                  </a:rPr>
                  <a:t>back doors you don’t want!</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508105"/>
              </a:xfrm>
              <a:prstGeom prst="rect">
                <a:avLst/>
              </a:prstGeom>
              <a:blipFill>
                <a:blip r:embed="rId3"/>
                <a:stretch>
                  <a:fillRect l="-756" t="-3644" b="-8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8872001" y="185757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8872001" y="1857579"/>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10226040"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10226040" y="962232"/>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8177372" y="1327992"/>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6" idx="3"/>
            <a:endCxn id="4" idx="6"/>
          </p:cNvCxnSpPr>
          <p:nvPr/>
        </p:nvCxnSpPr>
        <p:spPr>
          <a:xfrm flipH="1">
            <a:off x="9603521" y="1586623"/>
            <a:ext cx="729648" cy="636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7445852"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7445852" y="962232"/>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15" idx="5"/>
            <a:endCxn id="4" idx="2"/>
          </p:cNvCxnSpPr>
          <p:nvPr/>
        </p:nvCxnSpPr>
        <p:spPr>
          <a:xfrm>
            <a:off x="8070243" y="1586623"/>
            <a:ext cx="801758" cy="636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4EAE8F2-C3C8-9C87-1671-2314EF50FBAA}"/>
              </a:ext>
            </a:extLst>
          </p:cNvPr>
          <p:cNvSpPr txBox="1"/>
          <p:nvPr/>
        </p:nvSpPr>
        <p:spPr>
          <a:xfrm>
            <a:off x="762000" y="2674947"/>
            <a:ext cx="9677400" cy="1862048"/>
          </a:xfrm>
          <a:prstGeom prst="rect">
            <a:avLst/>
          </a:prstGeom>
          <a:noFill/>
        </p:spPr>
        <p:txBody>
          <a:bodyPr wrap="square" rtlCol="0">
            <a:spAutoFit/>
          </a:bodyPr>
          <a:lstStyle/>
          <a:p>
            <a:r>
              <a:rPr lang="en-US" sz="2300" b="1" dirty="0">
                <a:latin typeface="Times New Roman" panose="02020603050405020304" pitchFamily="18" charset="0"/>
                <a:cs typeface="Times New Roman" panose="02020603050405020304" pitchFamily="18" charset="0"/>
              </a:rPr>
              <a:t>Lots of examples of this: </a:t>
            </a:r>
          </a:p>
          <a:p>
            <a:pPr marL="342900" indent="-342900">
              <a:buFont typeface="Arial" panose="020B0604020202020204" pitchFamily="34" charset="0"/>
              <a:buChar char="•"/>
            </a:pPr>
            <a:r>
              <a:rPr lang="en-US" sz="2300" dirty="0" err="1">
                <a:latin typeface="Times New Roman" panose="02020603050405020304" pitchFamily="18" charset="0"/>
                <a:cs typeface="Times New Roman" panose="02020603050405020304" pitchFamily="18" charset="0"/>
              </a:rPr>
              <a:t>Berkson’s</a:t>
            </a:r>
            <a:r>
              <a:rPr lang="en-US" sz="2300" dirty="0">
                <a:latin typeface="Times New Roman" panose="02020603050405020304" pitchFamily="18" charset="0"/>
                <a:cs typeface="Times New Roman" panose="02020603050405020304" pitchFamily="18" charset="0"/>
              </a:rPr>
              <a:t> paradox</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Sample </a:t>
            </a:r>
            <a:r>
              <a:rPr lang="en-US" sz="2300" b="1" dirty="0">
                <a:latin typeface="Times New Roman" panose="02020603050405020304" pitchFamily="18" charset="0"/>
                <a:cs typeface="Times New Roman" panose="02020603050405020304" pitchFamily="18" charset="0"/>
              </a:rPr>
              <a:t>selection</a:t>
            </a:r>
            <a:r>
              <a:rPr lang="en-US" sz="2300" dirty="0">
                <a:latin typeface="Times New Roman" panose="02020603050405020304" pitchFamily="18" charset="0"/>
                <a:cs typeface="Times New Roman" panose="02020603050405020304" pitchFamily="18" charset="0"/>
              </a:rPr>
              <a:t> in economics</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Differential </a:t>
            </a:r>
            <a:r>
              <a:rPr lang="en-US" sz="2300" b="1" dirty="0">
                <a:latin typeface="Times New Roman" panose="02020603050405020304" pitchFamily="18" charset="0"/>
                <a:cs typeface="Times New Roman" panose="02020603050405020304" pitchFamily="18" charset="0"/>
              </a:rPr>
              <a:t>attrition</a:t>
            </a:r>
            <a:r>
              <a:rPr lang="en-US" sz="2300" dirty="0">
                <a:latin typeface="Times New Roman" panose="02020603050405020304" pitchFamily="18" charset="0"/>
                <a:cs typeface="Times New Roman" panose="02020603050405020304" pitchFamily="18" charset="0"/>
              </a:rPr>
              <a:t> across groups</a:t>
            </a:r>
          </a:p>
          <a:p>
            <a:pPr marL="342900" indent="-342900">
              <a:buFont typeface="Arial" panose="020B0604020202020204" pitchFamily="34" charset="0"/>
              <a:buChar char="•"/>
            </a:pPr>
            <a:endParaRPr lang="en-US" sz="23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CD185689-F705-1298-2A8A-C129FA6F814E}"/>
              </a:ext>
            </a:extLst>
          </p:cNvPr>
          <p:cNvPicPr>
            <a:picLocks noChangeAspect="1"/>
          </p:cNvPicPr>
          <p:nvPr/>
        </p:nvPicPr>
        <p:blipFill>
          <a:blip r:embed="rId7"/>
          <a:stretch>
            <a:fillRect/>
          </a:stretch>
        </p:blipFill>
        <p:spPr>
          <a:xfrm>
            <a:off x="5314966" y="4114800"/>
            <a:ext cx="6852972" cy="2666767"/>
          </a:xfrm>
          <a:prstGeom prst="rect">
            <a:avLst/>
          </a:prstGeom>
        </p:spPr>
      </p:pic>
    </p:spTree>
    <p:extLst>
      <p:ext uri="{BB962C8B-B14F-4D97-AF65-F5344CB8AC3E}">
        <p14:creationId xmlns:p14="http://schemas.microsoft.com/office/powerpoint/2010/main" val="3474075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r>
              <a:rPr lang="en-US" b="1" dirty="0">
                <a:cs typeface="Times New Roman" panose="02020603050405020304" pitchFamily="18" charset="0"/>
              </a:rPr>
              <a:t>Colliders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What if there are variables that are </a:t>
                </a:r>
                <a:r>
                  <a:rPr lang="en-US" sz="2300" u="sng" dirty="0">
                    <a:latin typeface="Times New Roman" panose="02020603050405020304" pitchFamily="18" charset="0"/>
                    <a:cs typeface="Times New Roman" panose="02020603050405020304" pitchFamily="18" charset="0"/>
                  </a:rPr>
                  <a:t>outcomes </a:t>
                </a:r>
                <a:r>
                  <a:rPr lang="en-US" sz="2300" dirty="0">
                    <a:latin typeface="Times New Roman" panose="02020603050405020304" pitchFamily="18" charset="0"/>
                    <a:cs typeface="Times New Roman" panose="02020603050405020304" pitchFamily="18" charset="0"/>
                  </a:rPr>
                  <a:t>of </a:t>
                </a:r>
              </a:p>
              <a:p>
                <a:pPr lvl="1"/>
                <a14:m>
                  <m:oMath xmlns:m="http://schemas.openxmlformats.org/officeDocument/2006/math">
                    <m:r>
                      <a:rPr lang="en-US" sz="2300" b="0" i="1" smtClean="0">
                        <a:latin typeface="Cambria Math" panose="02040503050406030204" pitchFamily="18" charset="0"/>
                        <a:cs typeface="Times New Roman" panose="02020603050405020304" pitchFamily="18" charset="0"/>
                      </a:rPr>
                      <m:t>𝐷</m:t>
                    </m:r>
                  </m:oMath>
                </a14:m>
                <a:r>
                  <a:rPr lang="en-US" sz="2300" dirty="0">
                    <a:latin typeface="Times New Roman" panose="02020603050405020304" pitchFamily="18" charset="0"/>
                    <a:cs typeface="Times New Roman" panose="02020603050405020304" pitchFamily="18" charset="0"/>
                  </a:rPr>
                  <a:t> and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𝑌</m:t>
                    </m:r>
                  </m:oMath>
                </a14:m>
                <a:r>
                  <a:rPr lang="en-US" sz="23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These are called </a:t>
                </a:r>
                <a:r>
                  <a:rPr lang="en-US" sz="2300" u="sng" dirty="0">
                    <a:latin typeface="Times New Roman" panose="02020603050405020304" pitchFamily="18" charset="0"/>
                    <a:cs typeface="Times New Roman" panose="02020603050405020304" pitchFamily="18" charset="0"/>
                  </a:rPr>
                  <a:t>colliders</a:t>
                </a:r>
                <a:r>
                  <a:rPr lang="en-US" sz="23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300" u="sng" dirty="0">
                    <a:latin typeface="Times New Roman" panose="02020603050405020304" pitchFamily="18" charset="0"/>
                    <a:cs typeface="Times New Roman" panose="02020603050405020304" pitchFamily="18" charset="0"/>
                  </a:rPr>
                  <a:t>Controlling for them will </a:t>
                </a:r>
                <a:r>
                  <a:rPr lang="en-US" sz="2300" i="1" u="sng" dirty="0">
                    <a:latin typeface="Times New Roman" panose="02020603050405020304" pitchFamily="18" charset="0"/>
                    <a:cs typeface="Times New Roman" panose="02020603050405020304" pitchFamily="18" charset="0"/>
                  </a:rPr>
                  <a:t>re-open </a:t>
                </a:r>
                <a:r>
                  <a:rPr lang="en-US" sz="2300" u="sng" dirty="0">
                    <a:latin typeface="Times New Roman" panose="02020603050405020304" pitchFamily="18" charset="0"/>
                    <a:cs typeface="Times New Roman" panose="02020603050405020304" pitchFamily="18" charset="0"/>
                  </a:rPr>
                  <a:t>back doors you don’t want!</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508105"/>
              </a:xfrm>
              <a:prstGeom prst="rect">
                <a:avLst/>
              </a:prstGeom>
              <a:blipFill>
                <a:blip r:embed="rId3"/>
                <a:stretch>
                  <a:fillRect l="-756" t="-3644" b="-8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8872001" y="185757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8872001" y="1857579"/>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10226040"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10226040" y="962232"/>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8177372" y="1327992"/>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6" idx="3"/>
            <a:endCxn id="4" idx="6"/>
          </p:cNvCxnSpPr>
          <p:nvPr/>
        </p:nvCxnSpPr>
        <p:spPr>
          <a:xfrm flipH="1">
            <a:off x="9603521" y="1586623"/>
            <a:ext cx="729648" cy="636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7445852"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7445852" y="962232"/>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15" idx="5"/>
            <a:endCxn id="4" idx="2"/>
          </p:cNvCxnSpPr>
          <p:nvPr/>
        </p:nvCxnSpPr>
        <p:spPr>
          <a:xfrm>
            <a:off x="8070243" y="1586623"/>
            <a:ext cx="801758" cy="636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4EAE8F2-C3C8-9C87-1671-2314EF50FBAA}"/>
              </a:ext>
            </a:extLst>
          </p:cNvPr>
          <p:cNvSpPr txBox="1"/>
          <p:nvPr/>
        </p:nvSpPr>
        <p:spPr>
          <a:xfrm>
            <a:off x="762000" y="2674947"/>
            <a:ext cx="9677400" cy="1923604"/>
          </a:xfrm>
          <a:prstGeom prst="rect">
            <a:avLst/>
          </a:prstGeom>
          <a:noFill/>
        </p:spPr>
        <p:txBody>
          <a:bodyPr wrap="square" rtlCol="0">
            <a:spAutoFit/>
          </a:bodyPr>
          <a:lstStyle/>
          <a:p>
            <a:r>
              <a:rPr lang="en-US" sz="2300" b="1" dirty="0">
                <a:latin typeface="Times New Roman" panose="02020603050405020304" pitchFamily="18" charset="0"/>
                <a:cs typeface="Times New Roman" panose="02020603050405020304" pitchFamily="18" charset="0"/>
              </a:rPr>
              <a:t>What is the collider bias here?</a:t>
            </a:r>
          </a:p>
          <a:p>
            <a:r>
              <a:rPr lang="en-US" sz="2300" dirty="0">
                <a:latin typeface="Times New Roman" panose="02020603050405020304" pitchFamily="18" charset="0"/>
                <a:cs typeface="Times New Roman" panose="02020603050405020304" pitchFamily="18" charset="0"/>
              </a:rPr>
              <a:t>“</a:t>
            </a:r>
            <a:r>
              <a:rPr lang="en-US" sz="2400" b="0" i="0" dirty="0">
                <a:solidFill>
                  <a:srgbClr val="333333"/>
                </a:solidFill>
                <a:effectLst/>
                <a:latin typeface="Guardian TextSans Web"/>
              </a:rPr>
              <a:t>In an observational study of 4480 patients with confirmed COVID-19 published in </a:t>
            </a:r>
            <a:r>
              <a:rPr lang="en-US" sz="2400" b="0" i="1" dirty="0">
                <a:solidFill>
                  <a:srgbClr val="333333"/>
                </a:solidFill>
                <a:effectLst/>
                <a:latin typeface="Guardian TextSans Web"/>
              </a:rPr>
              <a:t>JAMA</a:t>
            </a:r>
            <a:r>
              <a:rPr lang="en-US" sz="2400" b="0" i="0" dirty="0">
                <a:solidFill>
                  <a:srgbClr val="333333"/>
                </a:solidFill>
                <a:effectLst/>
                <a:latin typeface="Guardian TextSans Web"/>
              </a:rPr>
              <a:t>, </a:t>
            </a:r>
            <a:r>
              <a:rPr lang="en-US" sz="2400" b="0" i="0" dirty="0" err="1">
                <a:solidFill>
                  <a:srgbClr val="333333"/>
                </a:solidFill>
                <a:effectLst/>
                <a:latin typeface="Guardian TextSans Web"/>
              </a:rPr>
              <a:t>Fosbøl</a:t>
            </a:r>
            <a:r>
              <a:rPr lang="en-US" sz="2400" b="0" i="0" dirty="0">
                <a:solidFill>
                  <a:srgbClr val="333333"/>
                </a:solidFill>
                <a:effectLst/>
                <a:latin typeface="Guardian TextSans Web"/>
              </a:rPr>
              <a:t> et al</a:t>
            </a:r>
            <a:r>
              <a:rPr lang="en-US" sz="2400" b="0" i="0" u="none" strike="noStrike" baseline="30000" dirty="0">
                <a:solidFill>
                  <a:srgbClr val="981B1E"/>
                </a:solidFill>
                <a:effectLst/>
                <a:latin typeface="Guardian TextSans Web"/>
                <a:hlinkClick r:id="rId7"/>
              </a:rPr>
              <a:t>4</a:t>
            </a:r>
            <a:r>
              <a:rPr lang="en-US" sz="2400" b="0" i="0" dirty="0">
                <a:solidFill>
                  <a:srgbClr val="333333"/>
                </a:solidFill>
                <a:effectLst/>
                <a:latin typeface="Guardian TextSans Web"/>
              </a:rPr>
              <a:t> found no increase in mortality among patients using angiotensin-converting enzyme inhibitors (ACEIs) or angiotensin receptor blockers (ARBs). </a:t>
            </a:r>
            <a:endParaRPr lang="en-US"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0819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Last time: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363200" cy="5141388"/>
              </a:xfrm>
            </p:spPr>
            <p:txBody>
              <a:bodyPr>
                <a:normAutofit/>
              </a:bodyPr>
              <a:lstStyle/>
              <a:p>
                <a:r>
                  <a:rPr lang="en-US" sz="2400" dirty="0">
                    <a:latin typeface="Times New Roman" panose="02020603050405020304" pitchFamily="18" charset="0"/>
                    <a:cs typeface="Times New Roman" panose="02020603050405020304" pitchFamily="18" charset="0"/>
                  </a:rPr>
                  <a:t>Probability, coding review</a:t>
                </a:r>
              </a:p>
              <a:p>
                <a:r>
                  <a:rPr lang="en-US" sz="2400" dirty="0">
                    <a:latin typeface="Times New Roman" panose="02020603050405020304" pitchFamily="18" charset="0"/>
                    <a:cs typeface="Times New Roman" panose="02020603050405020304" pitchFamily="18" charset="0"/>
                  </a:rPr>
                  <a:t>Introduction to linear regression</a:t>
                </a:r>
              </a:p>
              <a:p>
                <a:pPr lvl="1"/>
                <a:r>
                  <a:rPr lang="en-US" sz="2200" dirty="0">
                    <a:cs typeface="Times New Roman" panose="02020603050405020304" pitchFamily="18" charset="0"/>
                  </a:rPr>
                  <a:t>Single explanatory variable: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𝑦</m:t>
                    </m:r>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0</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𝑥</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𝜀</m:t>
                    </m:r>
                  </m:oMath>
                </a14:m>
                <a:endParaRPr lang="en-US" sz="2200" dirty="0">
                  <a:latin typeface="Times New Roman" panose="02020603050405020304" pitchFamily="18" charset="0"/>
                  <a:cs typeface="Times New Roman" panose="02020603050405020304" pitchFamily="18" charset="0"/>
                </a:endParaRPr>
              </a:p>
              <a:p>
                <a:pPr lvl="1"/>
                <a:r>
                  <a:rPr lang="en-US" sz="2200" dirty="0">
                    <a:cs typeface="Times New Roman" panose="02020603050405020304" pitchFamily="18" charset="0"/>
                  </a:rPr>
                  <a:t>Estimation: best linear fit through data</a:t>
                </a:r>
              </a:p>
              <a:p>
                <a:pPr lvl="1"/>
                <a:r>
                  <a:rPr lang="en-US" sz="2200" dirty="0">
                    <a:cs typeface="Times New Roman" panose="02020603050405020304" pitchFamily="18" charset="0"/>
                  </a:rPr>
                  <a:t>Assumptions required for unbiasedness, so that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𝛽</m:t>
                                </m:r>
                              </m:e>
                            </m:acc>
                          </m:e>
                          <m:sub>
                            <m:r>
                              <a:rPr lang="en-US" sz="2200" b="0" i="1" smtClean="0">
                                <a:latin typeface="Cambria Math" panose="02040503050406030204" pitchFamily="18" charset="0"/>
                                <a:cs typeface="Times New Roman" panose="02020603050405020304" pitchFamily="18" charset="0"/>
                              </a:rPr>
                              <m:t>1</m:t>
                            </m:r>
                          </m:sub>
                        </m:sSub>
                      </m:e>
                    </m:d>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Sub>
                  </m:oMath>
                </a14:m>
                <a:endParaRPr lang="en-US" sz="2200" b="0" dirty="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Inference on regression coefficients</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363200" cy="5141388"/>
              </a:xfrm>
              <a:blipFill>
                <a:blip r:embed="rId2"/>
                <a:stretch>
                  <a:fillRect l="-412" t="-1305"/>
                </a:stretch>
              </a:blipFill>
            </p:spPr>
            <p:txBody>
              <a:bodyPr/>
              <a:lstStyle/>
              <a:p>
                <a:r>
                  <a:rPr lang="en-US">
                    <a:noFill/>
                  </a:rPr>
                  <a:t> </a:t>
                </a:r>
              </a:p>
            </p:txBody>
          </p:sp>
        </mc:Fallback>
      </mc:AlternateContent>
    </p:spTree>
    <p:extLst>
      <p:ext uri="{BB962C8B-B14F-4D97-AF65-F5344CB8AC3E}">
        <p14:creationId xmlns:p14="http://schemas.microsoft.com/office/powerpoint/2010/main" val="137344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r>
              <a:rPr lang="en-US" b="1" dirty="0">
                <a:cs typeface="Times New Roman" panose="02020603050405020304" pitchFamily="18" charset="0"/>
              </a:rPr>
              <a:t>Colliders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What if there are variables that are </a:t>
                </a:r>
                <a:r>
                  <a:rPr lang="en-US" sz="2300" u="sng" dirty="0">
                    <a:latin typeface="Times New Roman" panose="02020603050405020304" pitchFamily="18" charset="0"/>
                    <a:cs typeface="Times New Roman" panose="02020603050405020304" pitchFamily="18" charset="0"/>
                  </a:rPr>
                  <a:t>outcomes </a:t>
                </a:r>
                <a:r>
                  <a:rPr lang="en-US" sz="2300" dirty="0">
                    <a:latin typeface="Times New Roman" panose="02020603050405020304" pitchFamily="18" charset="0"/>
                    <a:cs typeface="Times New Roman" panose="02020603050405020304" pitchFamily="18" charset="0"/>
                  </a:rPr>
                  <a:t>of </a:t>
                </a:r>
              </a:p>
              <a:p>
                <a:pPr lvl="1"/>
                <a14:m>
                  <m:oMath xmlns:m="http://schemas.openxmlformats.org/officeDocument/2006/math">
                    <m:r>
                      <a:rPr lang="en-US" sz="2300" b="0" i="1" smtClean="0">
                        <a:latin typeface="Cambria Math" panose="02040503050406030204" pitchFamily="18" charset="0"/>
                        <a:cs typeface="Times New Roman" panose="02020603050405020304" pitchFamily="18" charset="0"/>
                      </a:rPr>
                      <m:t>𝐷</m:t>
                    </m:r>
                  </m:oMath>
                </a14:m>
                <a:r>
                  <a:rPr lang="en-US" sz="2300" dirty="0">
                    <a:latin typeface="Times New Roman" panose="02020603050405020304" pitchFamily="18" charset="0"/>
                    <a:cs typeface="Times New Roman" panose="02020603050405020304" pitchFamily="18" charset="0"/>
                  </a:rPr>
                  <a:t> and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𝑌</m:t>
                    </m:r>
                  </m:oMath>
                </a14:m>
                <a:r>
                  <a:rPr lang="en-US" sz="23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These are called </a:t>
                </a:r>
                <a:r>
                  <a:rPr lang="en-US" sz="2300" u="sng" dirty="0">
                    <a:latin typeface="Times New Roman" panose="02020603050405020304" pitchFamily="18" charset="0"/>
                    <a:cs typeface="Times New Roman" panose="02020603050405020304" pitchFamily="18" charset="0"/>
                  </a:rPr>
                  <a:t>colliders</a:t>
                </a:r>
                <a:r>
                  <a:rPr lang="en-US" sz="23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300" u="sng" dirty="0">
                    <a:latin typeface="Times New Roman" panose="02020603050405020304" pitchFamily="18" charset="0"/>
                    <a:cs typeface="Times New Roman" panose="02020603050405020304" pitchFamily="18" charset="0"/>
                  </a:rPr>
                  <a:t>Controlling for them will </a:t>
                </a:r>
                <a:r>
                  <a:rPr lang="en-US" sz="2300" i="1" u="sng" dirty="0">
                    <a:latin typeface="Times New Roman" panose="02020603050405020304" pitchFamily="18" charset="0"/>
                    <a:cs typeface="Times New Roman" panose="02020603050405020304" pitchFamily="18" charset="0"/>
                  </a:rPr>
                  <a:t>re-open </a:t>
                </a:r>
                <a:r>
                  <a:rPr lang="en-US" sz="2300" u="sng" dirty="0">
                    <a:latin typeface="Times New Roman" panose="02020603050405020304" pitchFamily="18" charset="0"/>
                    <a:cs typeface="Times New Roman" panose="02020603050405020304" pitchFamily="18" charset="0"/>
                  </a:rPr>
                  <a:t>back doors you don’t want!</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508105"/>
              </a:xfrm>
              <a:prstGeom prst="rect">
                <a:avLst/>
              </a:prstGeom>
              <a:blipFill>
                <a:blip r:embed="rId3"/>
                <a:stretch>
                  <a:fillRect l="-756" t="-3644" b="-8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8872001" y="185757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8872001" y="1857579"/>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10226040"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10226040" y="962232"/>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8177372" y="1327992"/>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6" idx="3"/>
            <a:endCxn id="4" idx="6"/>
          </p:cNvCxnSpPr>
          <p:nvPr/>
        </p:nvCxnSpPr>
        <p:spPr>
          <a:xfrm flipH="1">
            <a:off x="9603521" y="1586623"/>
            <a:ext cx="729648" cy="636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7445852"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7445852" y="962232"/>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15" idx="5"/>
            <a:endCxn id="4" idx="2"/>
          </p:cNvCxnSpPr>
          <p:nvPr/>
        </p:nvCxnSpPr>
        <p:spPr>
          <a:xfrm>
            <a:off x="8070243" y="1586623"/>
            <a:ext cx="801758" cy="636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4EAE8F2-C3C8-9C87-1671-2314EF50FBAA}"/>
              </a:ext>
            </a:extLst>
          </p:cNvPr>
          <p:cNvSpPr txBox="1"/>
          <p:nvPr/>
        </p:nvSpPr>
        <p:spPr>
          <a:xfrm>
            <a:off x="762000" y="2674947"/>
            <a:ext cx="9677400" cy="1923604"/>
          </a:xfrm>
          <a:prstGeom prst="rect">
            <a:avLst/>
          </a:prstGeom>
          <a:noFill/>
        </p:spPr>
        <p:txBody>
          <a:bodyPr wrap="square" rtlCol="0">
            <a:spAutoFit/>
          </a:bodyPr>
          <a:lstStyle/>
          <a:p>
            <a:r>
              <a:rPr lang="en-US" sz="2300" b="1" dirty="0">
                <a:latin typeface="Times New Roman" panose="02020603050405020304" pitchFamily="18" charset="0"/>
                <a:cs typeface="Times New Roman" panose="02020603050405020304" pitchFamily="18" charset="0"/>
              </a:rPr>
              <a:t>What is the collider bias here?</a:t>
            </a:r>
          </a:p>
          <a:p>
            <a:r>
              <a:rPr lang="en-US" sz="2300" dirty="0">
                <a:latin typeface="Times New Roman" panose="02020603050405020304" pitchFamily="18" charset="0"/>
                <a:cs typeface="Times New Roman" panose="02020603050405020304" pitchFamily="18" charset="0"/>
              </a:rPr>
              <a:t>“</a:t>
            </a:r>
            <a:r>
              <a:rPr lang="en-US" sz="2400" b="0" i="0" dirty="0">
                <a:solidFill>
                  <a:srgbClr val="333333"/>
                </a:solidFill>
                <a:effectLst/>
                <a:latin typeface="Guardian TextSans Web"/>
              </a:rPr>
              <a:t>In an observational study of 4480 patients with confirmed COVID-19 published in </a:t>
            </a:r>
            <a:r>
              <a:rPr lang="en-US" sz="2400" b="0" i="1" dirty="0">
                <a:solidFill>
                  <a:srgbClr val="333333"/>
                </a:solidFill>
                <a:effectLst/>
                <a:latin typeface="Guardian TextSans Web"/>
              </a:rPr>
              <a:t>JAMA</a:t>
            </a:r>
            <a:r>
              <a:rPr lang="en-US" sz="2400" b="0" i="0" dirty="0">
                <a:solidFill>
                  <a:srgbClr val="333333"/>
                </a:solidFill>
                <a:effectLst/>
                <a:latin typeface="Guardian TextSans Web"/>
              </a:rPr>
              <a:t>, </a:t>
            </a:r>
            <a:r>
              <a:rPr lang="en-US" sz="2400" b="0" i="0" dirty="0" err="1">
                <a:solidFill>
                  <a:srgbClr val="333333"/>
                </a:solidFill>
                <a:effectLst/>
                <a:latin typeface="Guardian TextSans Web"/>
              </a:rPr>
              <a:t>Fosbøl</a:t>
            </a:r>
            <a:r>
              <a:rPr lang="en-US" sz="2400" b="0" i="0" dirty="0">
                <a:solidFill>
                  <a:srgbClr val="333333"/>
                </a:solidFill>
                <a:effectLst/>
                <a:latin typeface="Guardian TextSans Web"/>
              </a:rPr>
              <a:t> et al</a:t>
            </a:r>
            <a:r>
              <a:rPr lang="en-US" sz="2400" b="0" i="0" u="none" strike="noStrike" baseline="30000" dirty="0">
                <a:solidFill>
                  <a:srgbClr val="981B1E"/>
                </a:solidFill>
                <a:effectLst/>
                <a:latin typeface="Guardian TextSans Web"/>
                <a:hlinkClick r:id="rId7"/>
              </a:rPr>
              <a:t>4</a:t>
            </a:r>
            <a:r>
              <a:rPr lang="en-US" sz="2400" b="0" i="0" dirty="0">
                <a:solidFill>
                  <a:srgbClr val="333333"/>
                </a:solidFill>
                <a:effectLst/>
                <a:latin typeface="Guardian TextSans Web"/>
              </a:rPr>
              <a:t> found no increase in mortality among patients using angiotensin-converting enzyme inhibitors (ACEIs) or angiotensin receptor blockers (ARBs). </a:t>
            </a:r>
            <a:endParaRPr lang="en-US" sz="23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2EF35CA-B264-BC07-7418-28349339A99B}"/>
              </a:ext>
            </a:extLst>
          </p:cNvPr>
          <p:cNvPicPr>
            <a:picLocks noChangeAspect="1"/>
          </p:cNvPicPr>
          <p:nvPr/>
        </p:nvPicPr>
        <p:blipFill>
          <a:blip r:embed="rId8"/>
          <a:stretch>
            <a:fillRect/>
          </a:stretch>
        </p:blipFill>
        <p:spPr>
          <a:xfrm>
            <a:off x="2726811" y="3429000"/>
            <a:ext cx="8230749" cy="2924583"/>
          </a:xfrm>
          <a:prstGeom prst="rect">
            <a:avLst/>
          </a:prstGeom>
        </p:spPr>
      </p:pic>
    </p:spTree>
    <p:extLst>
      <p:ext uri="{BB962C8B-B14F-4D97-AF65-F5344CB8AC3E}">
        <p14:creationId xmlns:p14="http://schemas.microsoft.com/office/powerpoint/2010/main" val="471115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1034208"/>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br>
              <a:rPr lang="en-US" dirty="0">
                <a:cs typeface="Times New Roman" panose="02020603050405020304" pitchFamily="18" charset="0"/>
              </a:rPr>
            </a:br>
            <a:r>
              <a:rPr lang="en-US" b="1" dirty="0">
                <a:cs typeface="Times New Roman" panose="02020603050405020304" pitchFamily="18" charset="0"/>
              </a:rPr>
              <a:t>Selecting on an Outcome</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sp>
        <p:nvSpPr>
          <p:cNvPr id="3" name="TextBox 2">
            <a:extLst>
              <a:ext uri="{FF2B5EF4-FFF2-40B4-BE49-F238E27FC236}">
                <a16:creationId xmlns:a16="http://schemas.microsoft.com/office/drawing/2014/main" id="{DCB2FA67-7FB9-4522-8856-77EC1EBC7712}"/>
              </a:ext>
            </a:extLst>
          </p:cNvPr>
          <p:cNvSpPr txBox="1"/>
          <p:nvPr/>
        </p:nvSpPr>
        <p:spPr>
          <a:xfrm>
            <a:off x="685800" y="1485781"/>
            <a:ext cx="10439400" cy="800219"/>
          </a:xfrm>
          <a:prstGeom prst="rect">
            <a:avLst/>
          </a:prstGeom>
          <a:noFill/>
        </p:spPr>
        <p:txBody>
          <a:bodyPr wrap="square" rtlCol="0">
            <a:spAutoFit/>
          </a:bodyPr>
          <a:lstStyle/>
          <a:p>
            <a:r>
              <a:rPr lang="en-US" sz="2300" dirty="0">
                <a:latin typeface="Times New Roman" panose="02020603050405020304" pitchFamily="18" charset="0"/>
                <a:cs typeface="Times New Roman" panose="02020603050405020304" pitchFamily="18" charset="0"/>
              </a:rPr>
              <a:t>Another very common mistake is when you </a:t>
            </a:r>
            <a:r>
              <a:rPr lang="en-US" sz="2300" b="1" dirty="0">
                <a:latin typeface="Times New Roman" panose="02020603050405020304" pitchFamily="18" charset="0"/>
                <a:cs typeface="Times New Roman" panose="02020603050405020304" pitchFamily="18" charset="0"/>
              </a:rPr>
              <a:t>control for something that occurred after the outcome</a:t>
            </a:r>
            <a:r>
              <a:rPr lang="en-US" sz="2300" dirty="0">
                <a:latin typeface="Times New Roman" panose="02020603050405020304" pitchFamily="18" charset="0"/>
                <a:cs typeface="Times New Roman" panose="02020603050405020304" pitchFamily="18" charset="0"/>
              </a:rPr>
              <a:t> (this introduces either collider bias or </a:t>
            </a:r>
            <a:r>
              <a:rPr lang="en-US" sz="2300" i="1" dirty="0">
                <a:latin typeface="Times New Roman" panose="02020603050405020304" pitchFamily="18" charset="0"/>
                <a:cs typeface="Times New Roman" panose="02020603050405020304" pitchFamily="18" charset="0"/>
              </a:rPr>
              <a:t>mediator </a:t>
            </a:r>
            <a:r>
              <a:rPr lang="en-US" sz="2300" dirty="0">
                <a:latin typeface="Times New Roman" panose="02020603050405020304" pitchFamily="18" charset="0"/>
                <a:cs typeface="Times New Roman" panose="02020603050405020304" pitchFamily="18" charset="0"/>
              </a:rPr>
              <a:t>bias)</a:t>
            </a:r>
          </a:p>
        </p:txBody>
      </p:sp>
      <p:pic>
        <p:nvPicPr>
          <p:cNvPr id="1026" name="Picture 2" descr="Intersectional Perspective on the Canadian Gender Wage Gap">
            <a:extLst>
              <a:ext uri="{FF2B5EF4-FFF2-40B4-BE49-F238E27FC236}">
                <a16:creationId xmlns:a16="http://schemas.microsoft.com/office/drawing/2014/main" id="{5A4207AB-4D97-2852-43FF-7D91B6ABC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86000"/>
            <a:ext cx="810577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550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472928" cy="4041648"/>
          </a:xfrm>
        </p:spPr>
        <p:txBody>
          <a:bodyPr>
            <a:normAutofit/>
          </a:bodyPr>
          <a:lstStyle/>
          <a:p>
            <a:r>
              <a:rPr lang="en-US" dirty="0">
                <a:solidFill>
                  <a:schemeClr val="accent1">
                    <a:lumMod val="60000"/>
                    <a:lumOff val="40000"/>
                  </a:schemeClr>
                </a:solidFill>
              </a:rPr>
              <a:t>Case Study: </a:t>
            </a:r>
            <a:br>
              <a:rPr lang="en-US" dirty="0"/>
            </a:br>
            <a:r>
              <a:rPr lang="en-US" sz="5500" dirty="0"/>
              <a:t>Children at Risk: The Effect of Crop Loss on Child Health in Rural Mexico</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r>
              <a:rPr lang="en-US" dirty="0"/>
              <a:t>RUHR Economic Working Paper (2012)</a:t>
            </a:r>
          </a:p>
        </p:txBody>
      </p:sp>
    </p:spTree>
    <p:extLst>
      <p:ext uri="{BB962C8B-B14F-4D97-AF65-F5344CB8AC3E}">
        <p14:creationId xmlns:p14="http://schemas.microsoft.com/office/powerpoint/2010/main" val="3762168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Motivation and Research Design</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599" y="1066801"/>
            <a:ext cx="10015391" cy="5141388"/>
          </a:xfrm>
        </p:spPr>
        <p:txBody>
          <a:bodyPr>
            <a:normAutofit/>
          </a:bodyPr>
          <a:lstStyle/>
          <a:p>
            <a:r>
              <a:rPr lang="en-US" sz="2400" dirty="0">
                <a:cs typeface="Times New Roman" panose="02020603050405020304" pitchFamily="18" charset="0"/>
              </a:rPr>
              <a:t>What is the setting of the paper? </a:t>
            </a:r>
          </a:p>
          <a:p>
            <a:r>
              <a:rPr lang="en-US" sz="2400" dirty="0">
                <a:cs typeface="Times New Roman" panose="02020603050405020304" pitchFamily="18" charset="0"/>
              </a:rPr>
              <a:t>What is the causal question? </a:t>
            </a:r>
          </a:p>
          <a:p>
            <a:r>
              <a:rPr lang="en-US" sz="2400" dirty="0">
                <a:cs typeface="Times New Roman" panose="02020603050405020304" pitchFamily="18" charset="0"/>
              </a:rPr>
              <a:t>Why is this an important question? </a:t>
            </a:r>
          </a:p>
        </p:txBody>
      </p:sp>
      <p:pic>
        <p:nvPicPr>
          <p:cNvPr id="5" name="Picture 4">
            <a:extLst>
              <a:ext uri="{FF2B5EF4-FFF2-40B4-BE49-F238E27FC236}">
                <a16:creationId xmlns:a16="http://schemas.microsoft.com/office/drawing/2014/main" id="{362AE2A7-A90F-2AD6-749E-08C11D76E693}"/>
              </a:ext>
            </a:extLst>
          </p:cNvPr>
          <p:cNvPicPr>
            <a:picLocks noChangeAspect="1"/>
          </p:cNvPicPr>
          <p:nvPr/>
        </p:nvPicPr>
        <p:blipFill>
          <a:blip r:embed="rId3"/>
          <a:stretch>
            <a:fillRect/>
          </a:stretch>
        </p:blipFill>
        <p:spPr>
          <a:xfrm>
            <a:off x="4419600" y="2636494"/>
            <a:ext cx="6744418" cy="4221506"/>
          </a:xfrm>
          <a:prstGeom prst="rect">
            <a:avLst/>
          </a:prstGeom>
        </p:spPr>
      </p:pic>
      <p:pic>
        <p:nvPicPr>
          <p:cNvPr id="7" name="Picture 6">
            <a:extLst>
              <a:ext uri="{FF2B5EF4-FFF2-40B4-BE49-F238E27FC236}">
                <a16:creationId xmlns:a16="http://schemas.microsoft.com/office/drawing/2014/main" id="{EE1423B1-75B3-20DD-233B-F2DD7CDD3DAA}"/>
              </a:ext>
            </a:extLst>
          </p:cNvPr>
          <p:cNvPicPr>
            <a:picLocks noChangeAspect="1"/>
          </p:cNvPicPr>
          <p:nvPr/>
        </p:nvPicPr>
        <p:blipFill>
          <a:blip r:embed="rId4"/>
          <a:stretch>
            <a:fillRect/>
          </a:stretch>
        </p:blipFill>
        <p:spPr>
          <a:xfrm>
            <a:off x="5397566" y="1990694"/>
            <a:ext cx="6794434" cy="645800"/>
          </a:xfrm>
          <a:prstGeom prst="rect">
            <a:avLst/>
          </a:prstGeom>
        </p:spPr>
      </p:pic>
    </p:spTree>
    <p:extLst>
      <p:ext uri="{BB962C8B-B14F-4D97-AF65-F5344CB8AC3E}">
        <p14:creationId xmlns:p14="http://schemas.microsoft.com/office/powerpoint/2010/main" val="2558527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Motivation and Research Design</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599" y="1066801"/>
            <a:ext cx="10015391" cy="5141388"/>
          </a:xfrm>
        </p:spPr>
        <p:txBody>
          <a:bodyPr>
            <a:normAutofit/>
          </a:bodyPr>
          <a:lstStyle/>
          <a:p>
            <a:r>
              <a:rPr lang="en-US" sz="2400" dirty="0">
                <a:cs typeface="Times New Roman" panose="02020603050405020304" pitchFamily="18" charset="0"/>
              </a:rPr>
              <a:t>What makes their causal inference possible – that is, what is their</a:t>
            </a:r>
            <a:r>
              <a:rPr lang="en-US" sz="2400" u="sng" dirty="0">
                <a:cs typeface="Times New Roman" panose="02020603050405020304" pitchFamily="18" charset="0"/>
              </a:rPr>
              <a:t> research design</a:t>
            </a:r>
            <a:r>
              <a:rPr lang="en-US" sz="2400" dirty="0">
                <a:cs typeface="Times New Roman" panose="02020603050405020304" pitchFamily="18" charset="0"/>
              </a:rPr>
              <a:t>? </a:t>
            </a:r>
          </a:p>
          <a:p>
            <a:r>
              <a:rPr lang="en-US" sz="2400" dirty="0">
                <a:cs typeface="Times New Roman" panose="02020603050405020304" pitchFamily="18" charset="0"/>
              </a:rPr>
              <a:t>How does it deal with this table? </a:t>
            </a:r>
          </a:p>
        </p:txBody>
      </p:sp>
      <p:pic>
        <p:nvPicPr>
          <p:cNvPr id="9" name="Picture 8">
            <a:extLst>
              <a:ext uri="{FF2B5EF4-FFF2-40B4-BE49-F238E27FC236}">
                <a16:creationId xmlns:a16="http://schemas.microsoft.com/office/drawing/2014/main" id="{047CDC40-9FE1-255A-3865-1A0301DCD251}"/>
              </a:ext>
            </a:extLst>
          </p:cNvPr>
          <p:cNvPicPr>
            <a:picLocks noChangeAspect="1"/>
          </p:cNvPicPr>
          <p:nvPr/>
        </p:nvPicPr>
        <p:blipFill>
          <a:blip r:embed="rId3"/>
          <a:stretch>
            <a:fillRect/>
          </a:stretch>
        </p:blipFill>
        <p:spPr>
          <a:xfrm>
            <a:off x="1752600" y="2443844"/>
            <a:ext cx="7944959" cy="4048690"/>
          </a:xfrm>
          <a:prstGeom prst="rect">
            <a:avLst/>
          </a:prstGeom>
        </p:spPr>
      </p:pic>
    </p:spTree>
    <p:extLst>
      <p:ext uri="{BB962C8B-B14F-4D97-AF65-F5344CB8AC3E}">
        <p14:creationId xmlns:p14="http://schemas.microsoft.com/office/powerpoint/2010/main" val="2120282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descriptive evidence</a:t>
            </a:r>
            <a:endParaRPr lang="en-US"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E698CFE-9306-601B-B17F-922D4CF05B24}"/>
              </a:ext>
            </a:extLst>
          </p:cNvPr>
          <p:cNvPicPr>
            <a:picLocks noChangeAspect="1"/>
          </p:cNvPicPr>
          <p:nvPr/>
        </p:nvPicPr>
        <p:blipFill>
          <a:blip r:embed="rId3"/>
          <a:stretch>
            <a:fillRect/>
          </a:stretch>
        </p:blipFill>
        <p:spPr>
          <a:xfrm>
            <a:off x="304800" y="1143000"/>
            <a:ext cx="10744200" cy="4742268"/>
          </a:xfrm>
          <a:prstGeom prst="rect">
            <a:avLst/>
          </a:prstGeom>
        </p:spPr>
      </p:pic>
    </p:spTree>
    <p:extLst>
      <p:ext uri="{BB962C8B-B14F-4D97-AF65-F5344CB8AC3E}">
        <p14:creationId xmlns:p14="http://schemas.microsoft.com/office/powerpoint/2010/main" val="2894141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descriptive evidence</a:t>
            </a:r>
            <a:endParaRPr lang="en-US"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E10E1BB-1876-F943-BB42-0E6A7975A06E}"/>
              </a:ext>
            </a:extLst>
          </p:cNvPr>
          <p:cNvPicPr>
            <a:picLocks noChangeAspect="1"/>
          </p:cNvPicPr>
          <p:nvPr/>
        </p:nvPicPr>
        <p:blipFill>
          <a:blip r:embed="rId3"/>
          <a:stretch>
            <a:fillRect/>
          </a:stretch>
        </p:blipFill>
        <p:spPr>
          <a:xfrm>
            <a:off x="457200" y="1219200"/>
            <a:ext cx="10518027" cy="4495800"/>
          </a:xfrm>
          <a:prstGeom prst="rect">
            <a:avLst/>
          </a:prstGeom>
        </p:spPr>
      </p:pic>
    </p:spTree>
    <p:extLst>
      <p:ext uri="{BB962C8B-B14F-4D97-AF65-F5344CB8AC3E}">
        <p14:creationId xmlns:p14="http://schemas.microsoft.com/office/powerpoint/2010/main" val="3687047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D1ED7-B6E1-BC24-2E86-4E971DD45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EFA1F6-0747-E374-EC2A-507EE191FC07}"/>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controls</a:t>
            </a:r>
            <a:endParaRPr lang="en-US" sz="3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B069F96-1231-14F2-88B5-A602A0BD8073}"/>
              </a:ext>
            </a:extLst>
          </p:cNvPr>
          <p:cNvSpPr txBox="1"/>
          <p:nvPr/>
        </p:nvSpPr>
        <p:spPr>
          <a:xfrm>
            <a:off x="838200" y="962232"/>
            <a:ext cx="8534400" cy="400110"/>
          </a:xfrm>
          <a:prstGeom prst="rect">
            <a:avLst/>
          </a:prstGeom>
          <a:noFill/>
        </p:spPr>
        <p:txBody>
          <a:bodyPr wrap="square" rtlCol="0">
            <a:spAutoFit/>
          </a:bodyPr>
          <a:lstStyle/>
          <a:p>
            <a:r>
              <a:rPr lang="en-US" sz="2000" dirty="0"/>
              <a:t>What do the authors control for? What would they </a:t>
            </a:r>
            <a:r>
              <a:rPr lang="en-US" sz="2000" i="1" dirty="0"/>
              <a:t>like </a:t>
            </a:r>
            <a:r>
              <a:rPr lang="en-US" sz="2000" dirty="0"/>
              <a:t>to control for?</a:t>
            </a:r>
          </a:p>
        </p:txBody>
      </p:sp>
    </p:spTree>
    <p:extLst>
      <p:ext uri="{BB962C8B-B14F-4D97-AF65-F5344CB8AC3E}">
        <p14:creationId xmlns:p14="http://schemas.microsoft.com/office/powerpoint/2010/main" val="1185804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A66D0-67EB-2313-2665-8F707D5D9A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0C5F71-73F9-AC8A-EFA2-2669248AD2F5}"/>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controls</a:t>
            </a:r>
            <a:endParaRPr lang="en-US" sz="3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0A75B21-449A-B49E-1C68-B5231902AB3A}"/>
              </a:ext>
            </a:extLst>
          </p:cNvPr>
          <p:cNvSpPr txBox="1"/>
          <p:nvPr/>
        </p:nvSpPr>
        <p:spPr>
          <a:xfrm>
            <a:off x="762000" y="1066800"/>
            <a:ext cx="10134600" cy="4154984"/>
          </a:xfrm>
          <a:prstGeom prst="rect">
            <a:avLst/>
          </a:prstGeom>
          <a:noFill/>
        </p:spPr>
        <p:txBody>
          <a:bodyPr wrap="square" rtlCol="0">
            <a:spAutoFit/>
          </a:bodyPr>
          <a:lstStyle/>
          <a:p>
            <a:pPr marL="342900" indent="-342900">
              <a:buFontTx/>
              <a:buChar char="-"/>
            </a:pPr>
            <a:r>
              <a:rPr lang="en-US" sz="2200" dirty="0"/>
              <a:t>Income: categorized based on whether households have specific assets</a:t>
            </a:r>
          </a:p>
          <a:p>
            <a:pPr marL="342900" indent="-342900">
              <a:buFontTx/>
              <a:buChar char="-"/>
            </a:pPr>
            <a:endParaRPr lang="en-US" sz="2200" dirty="0"/>
          </a:p>
          <a:p>
            <a:pPr marL="342900" indent="-342900">
              <a:buFontTx/>
              <a:buChar char="-"/>
            </a:pPr>
            <a:endParaRPr lang="en-US" sz="2200" dirty="0"/>
          </a:p>
          <a:p>
            <a:pPr marL="342900" indent="-342900">
              <a:buFontTx/>
              <a:buChar char="-"/>
            </a:pPr>
            <a:endParaRPr lang="en-US" sz="2200" dirty="0"/>
          </a:p>
          <a:p>
            <a:pPr marL="342900" indent="-342900">
              <a:buFontTx/>
              <a:buChar char="-"/>
            </a:pPr>
            <a:endParaRPr lang="en-US" sz="2200" dirty="0"/>
          </a:p>
          <a:p>
            <a:pPr marL="342900" indent="-342900">
              <a:buFontTx/>
              <a:buChar char="-"/>
            </a:pPr>
            <a:endParaRPr lang="en-US" sz="2200" dirty="0"/>
          </a:p>
          <a:p>
            <a:pPr marL="342900" indent="-342900">
              <a:buFontTx/>
              <a:buChar char="-"/>
            </a:pPr>
            <a:r>
              <a:rPr lang="en-US" sz="2200" dirty="0"/>
              <a:t>Participation in government programs (</a:t>
            </a:r>
            <a:r>
              <a:rPr lang="en-US" sz="2200" i="1" dirty="0" err="1"/>
              <a:t>Opportunidades</a:t>
            </a:r>
            <a:r>
              <a:rPr lang="en-US" sz="2200" dirty="0"/>
              <a:t>)</a:t>
            </a:r>
          </a:p>
          <a:p>
            <a:pPr marL="342900" indent="-342900">
              <a:buFontTx/>
              <a:buChar char="-"/>
            </a:pPr>
            <a:r>
              <a:rPr lang="en-US" sz="2200" dirty="0"/>
              <a:t>Indigenous origin</a:t>
            </a:r>
          </a:p>
          <a:p>
            <a:pPr marL="342900" indent="-342900">
              <a:buFontTx/>
              <a:buChar char="-"/>
            </a:pPr>
            <a:r>
              <a:rPr lang="en-US" sz="2200" dirty="0"/>
              <a:t>Number of household members</a:t>
            </a:r>
          </a:p>
          <a:p>
            <a:pPr marL="342900" indent="-342900">
              <a:buFontTx/>
              <a:buChar char="-"/>
            </a:pPr>
            <a:r>
              <a:rPr lang="en-US" sz="2200" dirty="0"/>
              <a:t>Mother’s cognitive ability (why?)</a:t>
            </a:r>
          </a:p>
          <a:p>
            <a:pPr marL="342900" indent="-342900">
              <a:buFontTx/>
              <a:buChar char="-"/>
            </a:pPr>
            <a:r>
              <a:rPr lang="en-US" sz="2200" dirty="0"/>
              <a:t>Remittances from household members</a:t>
            </a:r>
          </a:p>
          <a:p>
            <a:pPr marL="342900" indent="-342900">
              <a:buFontTx/>
              <a:buChar char="-"/>
            </a:pPr>
            <a:endParaRPr lang="en-US" sz="2200" dirty="0"/>
          </a:p>
        </p:txBody>
      </p:sp>
      <p:pic>
        <p:nvPicPr>
          <p:cNvPr id="6" name="Picture 5">
            <a:extLst>
              <a:ext uri="{FF2B5EF4-FFF2-40B4-BE49-F238E27FC236}">
                <a16:creationId xmlns:a16="http://schemas.microsoft.com/office/drawing/2014/main" id="{FAEDD66F-B887-AA0E-E432-9C2533954F60}"/>
              </a:ext>
            </a:extLst>
          </p:cNvPr>
          <p:cNvPicPr>
            <a:picLocks noChangeAspect="1"/>
          </p:cNvPicPr>
          <p:nvPr/>
        </p:nvPicPr>
        <p:blipFill>
          <a:blip r:embed="rId3"/>
          <a:stretch>
            <a:fillRect/>
          </a:stretch>
        </p:blipFill>
        <p:spPr>
          <a:xfrm>
            <a:off x="1890163" y="1646646"/>
            <a:ext cx="7878274" cy="1314633"/>
          </a:xfrm>
          <a:prstGeom prst="rect">
            <a:avLst/>
          </a:prstGeom>
        </p:spPr>
      </p:pic>
    </p:spTree>
    <p:extLst>
      <p:ext uri="{BB962C8B-B14F-4D97-AF65-F5344CB8AC3E}">
        <p14:creationId xmlns:p14="http://schemas.microsoft.com/office/powerpoint/2010/main" val="201836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Types of Control Variables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08571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Last time: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5790" y="1066800"/>
                <a:ext cx="10367010" cy="5453807"/>
              </a:xfrm>
            </p:spPr>
            <p:txBody>
              <a:bodyPr>
                <a:normAutofit/>
              </a:bodyPr>
              <a:lstStyle/>
              <a:p>
                <a:r>
                  <a:rPr lang="en-US" sz="2400" dirty="0">
                    <a:latin typeface="Times New Roman" panose="02020603050405020304" pitchFamily="18" charset="0"/>
                    <a:cs typeface="Times New Roman" panose="02020603050405020304" pitchFamily="18" charset="0"/>
                  </a:rPr>
                  <a:t>Probability, coding review</a:t>
                </a:r>
              </a:p>
              <a:p>
                <a:r>
                  <a:rPr lang="en-US" sz="2400" dirty="0">
                    <a:latin typeface="Times New Roman" panose="02020603050405020304" pitchFamily="18" charset="0"/>
                    <a:cs typeface="Times New Roman" panose="02020603050405020304" pitchFamily="18" charset="0"/>
                  </a:rPr>
                  <a:t>Introduction to linear regression</a:t>
                </a:r>
              </a:p>
              <a:p>
                <a:pPr lvl="1"/>
                <a:r>
                  <a:rPr lang="en-US" sz="2200" dirty="0">
                    <a:cs typeface="Times New Roman" panose="02020603050405020304" pitchFamily="18" charset="0"/>
                  </a:rPr>
                  <a:t>Single explanatory variable: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𝑦</m:t>
                    </m:r>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0</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𝑥</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𝜀</m:t>
                    </m:r>
                  </m:oMath>
                </a14:m>
                <a:endParaRPr lang="en-US" sz="2200" dirty="0">
                  <a:latin typeface="Times New Roman" panose="02020603050405020304" pitchFamily="18" charset="0"/>
                  <a:cs typeface="Times New Roman" panose="02020603050405020304" pitchFamily="18" charset="0"/>
                </a:endParaRPr>
              </a:p>
              <a:p>
                <a:pPr lvl="1"/>
                <a:r>
                  <a:rPr lang="en-US" sz="2200" dirty="0">
                    <a:cs typeface="Times New Roman" panose="02020603050405020304" pitchFamily="18" charset="0"/>
                  </a:rPr>
                  <a:t>Estimation: best linear fit through data</a:t>
                </a:r>
              </a:p>
              <a:p>
                <a:pPr lvl="1"/>
                <a:r>
                  <a:rPr lang="en-US" sz="2200" dirty="0">
                    <a:cs typeface="Times New Roman" panose="02020603050405020304" pitchFamily="18" charset="0"/>
                  </a:rPr>
                  <a:t>Assumptions required for unbiasedness, so that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𝛽</m:t>
                                </m:r>
                              </m:e>
                            </m:acc>
                          </m:e>
                          <m:sub>
                            <m:r>
                              <a:rPr lang="en-US" sz="2200" b="0" i="1" smtClean="0">
                                <a:latin typeface="Cambria Math" panose="02040503050406030204" pitchFamily="18" charset="0"/>
                                <a:cs typeface="Times New Roman" panose="02020603050405020304" pitchFamily="18" charset="0"/>
                              </a:rPr>
                              <m:t>1</m:t>
                            </m:r>
                          </m:sub>
                        </m:sSub>
                      </m:e>
                    </m:d>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Sub>
                  </m:oMath>
                </a14:m>
                <a:endParaRPr lang="en-US" sz="2200" dirty="0">
                  <a:cs typeface="Times New Roman" panose="02020603050405020304" pitchFamily="18" charset="0"/>
                </a:endParaRPr>
              </a:p>
              <a:p>
                <a:r>
                  <a:rPr lang="en-US" sz="2400" dirty="0">
                    <a:cs typeface="Times New Roman" panose="02020603050405020304" pitchFamily="18" charset="0"/>
                  </a:rPr>
                  <a:t>Inference on regression coefficients</a:t>
                </a:r>
              </a:p>
              <a:p>
                <a:pPr marL="274320" lvl="1" indent="0">
                  <a:buNone/>
                </a:pPr>
                <a:endParaRPr lang="en-US" sz="2200" dirty="0">
                  <a:cs typeface="Times New Roman" panose="02020603050405020304" pitchFamily="18" charset="0"/>
                </a:endParaRPr>
              </a:p>
              <a:p>
                <a:pPr lvl="1"/>
                <a:endParaRPr lang="en-US" sz="2400" dirty="0">
                  <a:cs typeface="Times New Roman" panose="02020603050405020304" pitchFamily="18" charset="0"/>
                </a:endParaRPr>
              </a:p>
              <a:p>
                <a:r>
                  <a:rPr lang="en-US" sz="2400" dirty="0">
                    <a:cs typeface="Times New Roman" panose="02020603050405020304" pitchFamily="18" charset="0"/>
                  </a:rPr>
                  <a:t>Multiple explanatory variables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𝑛</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𝑛</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r>
                  <a:rPr lang="en-US" sz="2400" dirty="0">
                    <a:cs typeface="Times New Roman" panose="02020603050405020304" pitchFamily="18" charset="0"/>
                  </a:rPr>
                  <a:t>Regressions and causal frameworks</a:t>
                </a:r>
              </a:p>
              <a:p>
                <a:r>
                  <a:rPr lang="en-US" sz="2400" dirty="0">
                    <a:cs typeface="Times New Roman" panose="02020603050405020304" pitchFamily="18" charset="0"/>
                  </a:rPr>
                  <a:t>Additional regression tools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5790" y="1066800"/>
                <a:ext cx="10367010" cy="5453807"/>
              </a:xfrm>
              <a:blipFill>
                <a:blip r:embed="rId3"/>
                <a:stretch>
                  <a:fillRect l="-412" t="-12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0406560D-4DB1-46F7-AACB-59231F198015}"/>
              </a:ext>
            </a:extLst>
          </p:cNvPr>
          <p:cNvSpPr txBox="1">
            <a:spLocks/>
          </p:cNvSpPr>
          <p:nvPr/>
        </p:nvSpPr>
        <p:spPr>
          <a:xfrm>
            <a:off x="381000" y="3886200"/>
            <a:ext cx="7269480" cy="624840"/>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dirty="0">
                <a:cs typeface="Times New Roman" panose="02020603050405020304" pitchFamily="18" charset="0"/>
              </a:rPr>
              <a:t>This time:</a:t>
            </a:r>
          </a:p>
        </p:txBody>
      </p:sp>
    </p:spTree>
    <p:extLst>
      <p:ext uri="{BB962C8B-B14F-4D97-AF65-F5344CB8AC3E}">
        <p14:creationId xmlns:p14="http://schemas.microsoft.com/office/powerpoint/2010/main" val="3746653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Types of Control Variables: Sliders and Switches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913B482D-A193-0BF3-718A-43D90E513E77}"/>
              </a:ext>
            </a:extLst>
          </p:cNvPr>
          <p:cNvPicPr>
            <a:picLocks noChangeAspect="1"/>
          </p:cNvPicPr>
          <p:nvPr/>
        </p:nvPicPr>
        <p:blipFill>
          <a:blip r:embed="rId3"/>
          <a:stretch>
            <a:fillRect/>
          </a:stretch>
        </p:blipFill>
        <p:spPr>
          <a:xfrm>
            <a:off x="685800" y="1073537"/>
            <a:ext cx="7315200" cy="5447071"/>
          </a:xfrm>
          <a:prstGeom prst="rect">
            <a:avLst/>
          </a:prstGeom>
        </p:spPr>
      </p:pic>
    </p:spTree>
    <p:extLst>
      <p:ext uri="{BB962C8B-B14F-4D97-AF65-F5344CB8AC3E}">
        <p14:creationId xmlns:p14="http://schemas.microsoft.com/office/powerpoint/2010/main" val="3732197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304698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 </a:t>
                </a: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3046988"/>
              </a:xfrm>
              <a:prstGeom prst="rect">
                <a:avLst/>
              </a:prstGeom>
              <a:blipFill>
                <a:blip r:embed="rId3"/>
                <a:stretch>
                  <a:fillRect l="-945" t="-1600" b="-3600"/>
                </a:stretch>
              </a:blipFill>
            </p:spPr>
            <p:txBody>
              <a:bodyPr/>
              <a:lstStyle/>
              <a:p>
                <a:r>
                  <a:rPr lang="en-US">
                    <a:noFill/>
                  </a:rPr>
                  <a:t> </a:t>
                </a:r>
              </a:p>
            </p:txBody>
          </p:sp>
        </mc:Fallback>
      </mc:AlternateContent>
    </p:spTree>
    <p:extLst>
      <p:ext uri="{BB962C8B-B14F-4D97-AF65-F5344CB8AC3E}">
        <p14:creationId xmlns:p14="http://schemas.microsoft.com/office/powerpoint/2010/main" val="35809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Estimating and Visualizing our Regressions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51560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solidFill>
                      <a:schemeClr val="accent2">
                        <a:lumMod val="75000"/>
                      </a:schemeClr>
                    </a:solidFill>
                    <a:cs typeface="Times New Roman" panose="02020603050405020304" pitchFamily="18" charset="0"/>
                  </a:rPr>
                  <a:t>How can we visualize the information in such a complicated regression?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515600" cy="5141388"/>
              </a:xfrm>
              <a:blipFill>
                <a:blip r:embed="rId3"/>
                <a:stretch>
                  <a:fillRect l="-87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997A15E2-E2CD-3883-00F0-9164BD6022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graph of a patient's health&#10;&#10;Description automatically generated">
            <a:extLst>
              <a:ext uri="{FF2B5EF4-FFF2-40B4-BE49-F238E27FC236}">
                <a16:creationId xmlns:a16="http://schemas.microsoft.com/office/drawing/2014/main" id="{D1C0ED8B-7A7E-7A34-5CEB-D60E1254B0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4200" y="2051467"/>
            <a:ext cx="6177457" cy="4633092"/>
          </a:xfrm>
          <a:prstGeom prst="rect">
            <a:avLst/>
          </a:prstGeom>
        </p:spPr>
      </p:pic>
    </p:spTree>
    <p:extLst>
      <p:ext uri="{BB962C8B-B14F-4D97-AF65-F5344CB8AC3E}">
        <p14:creationId xmlns:p14="http://schemas.microsoft.com/office/powerpoint/2010/main" val="2996908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497879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a:t>
                </a:r>
              </a:p>
              <a:p>
                <a:pPr marL="342900" indent="-342900">
                  <a:buFont typeface="Arial" panose="020B0604020202020204" pitchFamily="34" charset="0"/>
                  <a:buChar char="•"/>
                </a:pPr>
                <a:r>
                  <a:rPr lang="en-US" sz="2400" dirty="0">
                    <a:cs typeface="Times New Roman" panose="02020603050405020304" pitchFamily="18" charset="0"/>
                  </a:rPr>
                  <a:t>Discrete variables in regressions are called</a:t>
                </a:r>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dummy variables</a:t>
                </a:r>
              </a:p>
              <a:p>
                <a:pPr marL="342900" indent="-342900">
                  <a:buFont typeface="Arial" panose="020B0604020202020204" pitchFamily="34" charset="0"/>
                  <a:buChar char="•"/>
                </a:pPr>
                <a:endParaRPr lang="en-US" sz="2400" b="1" dirty="0">
                  <a:solidFill>
                    <a:srgbClr val="0070C0"/>
                  </a:solidFill>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d>
                        <m:dPr>
                          <m:begChr m:val="{"/>
                          <m:endChr m:val=""/>
                          <m:ctrlPr>
                            <a:rPr lang="en-US" sz="2400" b="0" i="1" smtClean="0">
                              <a:solidFill>
                                <a:srgbClr val="0070C0"/>
                              </a:solidFill>
                              <a:latin typeface="Cambria Math" panose="02040503050406030204" pitchFamily="18" charset="0"/>
                              <a:cs typeface="Times New Roman" panose="02020603050405020304" pitchFamily="18" charset="0"/>
                            </a:rPr>
                          </m:ctrlPr>
                        </m:dPr>
                        <m:e>
                          <m:eqArr>
                            <m:eqArrPr>
                              <m:ctrlPr>
                                <a:rPr lang="en-US" sz="2400" b="0" i="1" smtClean="0">
                                  <a:solidFill>
                                    <a:srgbClr val="0070C0"/>
                                  </a:solidFill>
                                  <a:latin typeface="Cambria Math" panose="02040503050406030204" pitchFamily="18" charset="0"/>
                                  <a:cs typeface="Times New Roman" panose="02020603050405020304" pitchFamily="18" charset="0"/>
                                </a:rPr>
                              </m:ctrlPr>
                            </m:eqArrPr>
                            <m:e>
                              <m:r>
                                <a:rPr lang="en-US" sz="2400" b="0" i="1" smtClean="0">
                                  <a:solidFill>
                                    <a:srgbClr val="0070C0"/>
                                  </a:solidFill>
                                  <a:latin typeface="Cambria Math" panose="02040503050406030204" pitchFamily="18" charset="0"/>
                                  <a:cs typeface="Times New Roman" panose="02020603050405020304" pitchFamily="18" charset="0"/>
                                </a:rPr>
                                <m:t>1</m:t>
                              </m:r>
                            </m:e>
                            <m:e>
                              <m:r>
                                <a:rPr lang="en-US" sz="2400" b="0" i="1" smtClean="0">
                                  <a:solidFill>
                                    <a:srgbClr val="0070C0"/>
                                  </a:solidFill>
                                  <a:latin typeface="Cambria Math" panose="02040503050406030204" pitchFamily="18" charset="0"/>
                                  <a:cs typeface="Times New Roman" panose="02020603050405020304" pitchFamily="18" charset="0"/>
                                </a:rPr>
                                <m:t>0</m:t>
                              </m:r>
                            </m:e>
                          </m:eqArr>
                          <m:r>
                            <a:rPr lang="en-US" sz="2400" b="0" i="1" smtClean="0">
                              <a:solidFill>
                                <a:srgbClr val="0070C0"/>
                              </a:solidFill>
                              <a:latin typeface="Cambria Math" panose="02040503050406030204" pitchFamily="18" charset="0"/>
                              <a:cs typeface="Times New Roman" panose="02020603050405020304" pitchFamily="18" charset="0"/>
                            </a:rPr>
                            <m:t>  </m:t>
                          </m:r>
                        </m:e>
                      </m:d>
                      <m:m>
                        <m:mPr>
                          <m:mcs>
                            <m:mc>
                              <m:mcPr>
                                <m:count m:val="1"/>
                                <m:mcJc m:val="center"/>
                              </m:mcPr>
                            </m:mc>
                          </m:mcs>
                          <m:ctrlPr>
                            <a:rPr lang="en-US" sz="2400" b="0" i="1" smtClean="0">
                              <a:solidFill>
                                <a:srgbClr val="0070C0"/>
                              </a:solidFill>
                              <a:latin typeface="Cambria Math" panose="02040503050406030204" pitchFamily="18" charset="0"/>
                              <a:cs typeface="Times New Roman" panose="02020603050405020304" pitchFamily="18" charset="0"/>
                            </a:rPr>
                          </m:ctrlPr>
                        </m:mPr>
                        <m:mr>
                          <m:e>
                            <m:r>
                              <m:rPr>
                                <m:brk m:alnAt="7"/>
                              </m:rP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r>
                          <m:e>
                            <m:r>
                              <a:rPr lang="en-US" sz="2400" b="0" i="1" smtClean="0">
                                <a:solidFill>
                                  <a:srgbClr val="0070C0"/>
                                </a:solidFill>
                                <a:latin typeface="Cambria Math" panose="02040503050406030204" pitchFamily="18" charset="0"/>
                                <a:cs typeface="Times New Roman" panose="02020603050405020304" pitchFamily="18" charset="0"/>
                              </a:rPr>
                              <m:t>𝑖𝑓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𝑛𝑜𝑡</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
                    </m:oMath>
                  </m:oMathPara>
                </a14:m>
                <a:endParaRPr lang="en-US" sz="2400" dirty="0">
                  <a:solidFill>
                    <a:srgbClr val="0070C0"/>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4978799"/>
              </a:xfrm>
              <a:prstGeom prst="rect">
                <a:avLst/>
              </a:prstGeom>
              <a:blipFill>
                <a:blip r:embed="rId3"/>
                <a:stretch>
                  <a:fillRect l="-945" t="-979"/>
                </a:stretch>
              </a:blipFill>
            </p:spPr>
            <p:txBody>
              <a:bodyPr/>
              <a:lstStyle/>
              <a:p>
                <a:r>
                  <a:rPr lang="en-US">
                    <a:noFill/>
                  </a:rPr>
                  <a:t> </a:t>
                </a:r>
              </a:p>
            </p:txBody>
          </p:sp>
        </mc:Fallback>
      </mc:AlternateContent>
    </p:spTree>
    <p:extLst>
      <p:ext uri="{BB962C8B-B14F-4D97-AF65-F5344CB8AC3E}">
        <p14:creationId xmlns:p14="http://schemas.microsoft.com/office/powerpoint/2010/main" val="442838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7160"/>
            <a:ext cx="10439400" cy="624840"/>
          </a:xfrm>
        </p:spPr>
        <p:txBody>
          <a:bodyPr>
            <a:noAutofit/>
          </a:bodyPr>
          <a:lstStyle/>
          <a:p>
            <a:r>
              <a:rPr lang="en-US" sz="3600" dirty="0">
                <a:cs typeface="Times New Roman" panose="02020603050405020304" pitchFamily="18" charset="0"/>
              </a:rPr>
              <a:t>Case study: Interpreting a regression</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CD425AC-D360-EBB1-32C0-FABF0529810B}"/>
              </a:ext>
            </a:extLst>
          </p:cNvPr>
          <p:cNvPicPr>
            <a:picLocks noGrp="1" noChangeAspect="1"/>
          </p:cNvPicPr>
          <p:nvPr>
            <p:ph idx="1"/>
          </p:nvPr>
        </p:nvPicPr>
        <p:blipFill>
          <a:blip r:embed="rId3"/>
          <a:stretch>
            <a:fillRect/>
          </a:stretch>
        </p:blipFill>
        <p:spPr>
          <a:xfrm>
            <a:off x="2286000" y="663686"/>
            <a:ext cx="7620000" cy="6118114"/>
          </a:xfrm>
        </p:spPr>
      </p:pic>
      <p:sp>
        <p:nvSpPr>
          <p:cNvPr id="3" name="Rectangle 2">
            <a:extLst>
              <a:ext uri="{FF2B5EF4-FFF2-40B4-BE49-F238E27FC236}">
                <a16:creationId xmlns:a16="http://schemas.microsoft.com/office/drawing/2014/main" id="{9E5E8D26-9D29-BDF3-6FA7-3BE0F2B57605}"/>
              </a:ext>
            </a:extLst>
          </p:cNvPr>
          <p:cNvSpPr/>
          <p:nvPr/>
        </p:nvSpPr>
        <p:spPr>
          <a:xfrm>
            <a:off x="2133600" y="1295400"/>
            <a:ext cx="8077200" cy="1219200"/>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858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t>
                </a:r>
                <a:r>
                  <a:rPr lang="en-US" sz="2400" u="sng" dirty="0">
                    <a:solidFill>
                      <a:schemeClr val="accent2">
                        <a:lumMod val="75000"/>
                      </a:schemeClr>
                    </a:solidFill>
                    <a:cs typeface="Times New Roman" panose="02020603050405020304" pitchFamily="18" charset="0"/>
                  </a:rPr>
                  <a:t>if it’s a coefficient of interest</a:t>
                </a:r>
                <a:r>
                  <a:rPr lang="en-US" sz="2400" dirty="0">
                    <a:cs typeface="Times New Roman" panose="02020603050405020304" pitchFamily="18" charset="0"/>
                  </a:rPr>
                  <a:t>)?</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683191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a:t>
                </a:r>
              </a:p>
              <a:p>
                <a:pPr lvl="1"/>
                <a:r>
                  <a:rPr lang="en-US" sz="2400" dirty="0">
                    <a:cs typeface="Times New Roman" panose="02020603050405020304" pitchFamily="18" charset="0"/>
                  </a:rPr>
                  <a:t>Two groups: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and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dummy variables capture a</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shift in the intercept of a regression</a:t>
                </a:r>
              </a:p>
              <a:p>
                <a:pPr lvl="1"/>
                <a:r>
                  <a:rPr lang="en-US" sz="2400" dirty="0">
                    <a:solidFill>
                      <a:schemeClr val="tx1"/>
                    </a:solidFill>
                    <a:cs typeface="Times New Roman" panose="02020603050405020304" pitchFamily="18" charset="0"/>
                  </a:rPr>
                  <a:t>You’ll see these again next semester when we cover fixed effects – why are they useful?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374676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17F72C2-9FC8-8E24-C73F-EB01E4BCF671}"/>
              </a:ext>
            </a:extLst>
          </p:cNvPr>
          <p:cNvPicPr>
            <a:picLocks noGrp="1" noChangeAspect="1"/>
          </p:cNvPicPr>
          <p:nvPr>
            <p:ph idx="1"/>
          </p:nvPr>
        </p:nvPicPr>
        <p:blipFill>
          <a:blip r:embed="rId3"/>
          <a:stretch>
            <a:fillRect/>
          </a:stretch>
        </p:blipFill>
        <p:spPr>
          <a:xfrm>
            <a:off x="800100" y="1295400"/>
            <a:ext cx="10058400" cy="4665959"/>
          </a:xfrm>
        </p:spPr>
      </p:pic>
    </p:spTree>
    <p:extLst>
      <p:ext uri="{BB962C8B-B14F-4D97-AF65-F5344CB8AC3E}">
        <p14:creationId xmlns:p14="http://schemas.microsoft.com/office/powerpoint/2010/main" val="199376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7C0C0A3-0444-9E76-7909-C79E06A7B773}"/>
              </a:ext>
            </a:extLst>
          </p:cNvPr>
          <p:cNvPicPr>
            <a:picLocks noChangeAspect="1"/>
          </p:cNvPicPr>
          <p:nvPr/>
        </p:nvPicPr>
        <p:blipFill>
          <a:blip r:embed="rId3"/>
          <a:stretch>
            <a:fillRect/>
          </a:stretch>
        </p:blipFill>
        <p:spPr>
          <a:xfrm>
            <a:off x="800100" y="1219200"/>
            <a:ext cx="10058400" cy="5155487"/>
          </a:xfrm>
          <a:prstGeom prst="rect">
            <a:avLst/>
          </a:prstGeom>
        </p:spPr>
      </p:pic>
    </p:spTree>
    <p:extLst>
      <p:ext uri="{BB962C8B-B14F-4D97-AF65-F5344CB8AC3E}">
        <p14:creationId xmlns:p14="http://schemas.microsoft.com/office/powerpoint/2010/main" val="769209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1837373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p:txBody>
          <a:bodyPr/>
          <a:lstStyle/>
          <a:p>
            <a:r>
              <a:rPr lang="en-US" dirty="0"/>
              <a:t>Multivariate Regression</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7525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578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pPr lvl="1"/>
                <a:r>
                  <a:rPr lang="en-US" sz="2200" dirty="0">
                    <a:cs typeface="Times New Roman" panose="02020603050405020304" pitchFamily="18" charset="0"/>
                  </a:rPr>
                  <a:t>Now, two explanatory variables are </a:t>
                </a:r>
                <a:r>
                  <a:rPr lang="en-US" sz="2200" b="1" dirty="0">
                    <a:cs typeface="Times New Roman" panose="02020603050405020304" pitchFamily="18" charset="0"/>
                  </a:rPr>
                  <a:t>perfectly colinear</a:t>
                </a:r>
                <a:r>
                  <a:rPr lang="en-US" sz="2200" dirty="0">
                    <a:cs typeface="Times New Roman" panose="02020603050405020304" pitchFamily="18" charset="0"/>
                  </a:rPr>
                  <a:t>, since</a:t>
                </a:r>
              </a:p>
              <a:p>
                <a:pPr marL="274320" lvl="1"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dirty="0">
                  <a:cs typeface="Times New Roman" panose="02020603050405020304" pitchFamily="18" charset="0"/>
                </a:endParaRPr>
              </a:p>
              <a:p>
                <a:pPr marL="0" indent="0">
                  <a:lnSpc>
                    <a:spcPct val="120000"/>
                  </a:lnSpc>
                  <a:spcBef>
                    <a:spcPts val="1800"/>
                  </a:spcBef>
                  <a:spcAft>
                    <a:spcPts val="1800"/>
                  </a:spcAft>
                  <a:buNone/>
                </a:pPr>
                <a:r>
                  <a:rPr lang="en-US" sz="2400" b="1" dirty="0">
                    <a:solidFill>
                      <a:schemeClr val="accent2">
                        <a:lumMod val="75000"/>
                      </a:schemeClr>
                    </a:solidFill>
                    <a:cs typeface="Times New Roman" panose="02020603050405020304" pitchFamily="18" charset="0"/>
                  </a:rPr>
                  <a:t>This model cannot be estimated</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825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solidFill>
                      <a:schemeClr val="accent2">
                        <a:lumMod val="75000"/>
                      </a:schemeClr>
                    </a:solidFill>
                    <a:cs typeface="Times New Roman" panose="02020603050405020304" pitchFamily="18" charset="0"/>
                  </a:rPr>
                  <a:t>Need to pick a baseline category </a:t>
                </a:r>
              </a:p>
              <a:p>
                <a:pPr>
                  <a:spcBef>
                    <a:spcPts val="0"/>
                  </a:spcBef>
                </a:pPr>
                <a:r>
                  <a:rPr lang="en-US" sz="2400" dirty="0">
                    <a:solidFill>
                      <a:schemeClr val="accent2">
                        <a:lumMod val="75000"/>
                      </a:schemeClr>
                    </a:solidFill>
                    <a:cs typeface="Times New Roman" panose="02020603050405020304" pitchFamily="18" charset="0"/>
                  </a:rPr>
                  <a:t>Interpreted as the “comparison group” </a:t>
                </a:r>
                <a:endPar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467573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lnSpcReduction="10000"/>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endParaRPr lang="en-US" sz="2400" i="0" dirty="0">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14:m>
                  <m:oMathPara xmlns:m="http://schemas.openxmlformats.org/officeDocument/2006/math">
                    <m:oMathParaPr>
                      <m:jc m:val="centerGroup"/>
                    </m:oMathParaPr>
                    <m:oMath xmlns:m="http://schemas.openxmlformats.org/officeDocument/2006/math">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dPr>
                        <m:e>
                          <m:r>
                            <m:rPr>
                              <m:sty m:val="p"/>
                            </m:rPr>
                            <a:rPr lang="en-CA" sz="240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e>
                      </m:d>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d>
                        <m:dPr>
                          <m:begChr m:val="{"/>
                          <m:endChr m:val=""/>
                          <m:ctrlPr>
                            <a:rPr lang="en-CA" sz="2400" i="1">
                              <a:solidFill>
                                <a:schemeClr val="accent5">
                                  <a:lumMod val="75000"/>
                                </a:schemeClr>
                              </a:solidFill>
                              <a:latin typeface="Cambria Math" panose="02040503050406030204" pitchFamily="18" charset="0"/>
                            </a:rPr>
                          </m:ctrlPr>
                        </m:dPr>
                        <m:e>
                          <m:eqArr>
                            <m:eqArrPr>
                              <m:ctrlPr>
                                <a:rPr lang="en-CA" sz="2400" i="1">
                                  <a:solidFill>
                                    <a:schemeClr val="accent5">
                                      <a:lumMod val="75000"/>
                                    </a:schemeClr>
                                  </a:solidFill>
                                  <a:latin typeface="Cambria Math" panose="02040503050406030204" pitchFamily="18" charset="0"/>
                                </a:rPr>
                              </m:ctrlPr>
                            </m:eqArrPr>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3</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 </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2</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m:t>
                              </m:r>
                              <m:r>
                                <m:rPr>
                                  <m:sty m:val="p"/>
                                </m:rPr>
                                <a:rPr lang="en-CA" sz="2400" smtClean="0">
                                  <a:solidFill>
                                    <a:schemeClr val="accent5">
                                      <a:lumMod val="75000"/>
                                    </a:schemeClr>
                                  </a:solidFill>
                                  <a:latin typeface="Cambria Math" panose="02040503050406030204" pitchFamily="18" charset="0"/>
                                </a:rPr>
                                <m:t>C</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Midwest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1</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South</m:t>
                              </m:r>
                            </m:e>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for</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East</m:t>
                              </m:r>
                            </m:e>
                          </m:eqArr>
                        </m:e>
                      </m:d>
                    </m:oMath>
                  </m:oMathPara>
                </a14:m>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2017"/>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673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p>
              <a:p>
                <a:pPr>
                  <a:spcBef>
                    <a:spcPts val="0"/>
                  </a:spcBef>
                </a:pP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Interpretation is difficult, so typically need a </a:t>
                </a:r>
                <a:r>
                  <a:rPr lang="en-US" sz="2400" b="1"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joint test</a:t>
                </a:r>
                <a:r>
                  <a:rPr lang="en-US" sz="2400"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 </a:t>
                </a: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to assess value of categorical relationships</a:t>
                </a: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1426"/>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45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DBD79-56E8-8596-26ED-EA5D1C780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923C33-EC6D-6386-9DCF-90383390F69A}"/>
              </a:ext>
            </a:extLst>
          </p:cNvPr>
          <p:cNvSpPr>
            <a:spLocks noGrp="1"/>
          </p:cNvSpPr>
          <p:nvPr>
            <p:ph type="title"/>
          </p:nvPr>
        </p:nvSpPr>
        <p:spPr>
          <a:xfrm>
            <a:off x="152400" y="137160"/>
            <a:ext cx="10439400" cy="624840"/>
          </a:xfrm>
        </p:spPr>
        <p:txBody>
          <a:bodyPr>
            <a:noAutofit/>
          </a:bodyPr>
          <a:lstStyle/>
          <a:p>
            <a:r>
              <a:rPr lang="en-US" sz="3600" dirty="0">
                <a:cs typeface="Times New Roman" panose="02020603050405020304" pitchFamily="18" charset="0"/>
              </a:rPr>
              <a:t>Case study: Interpreting a regression</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75500E9-406D-6210-1051-CBB13AD9F8ED}"/>
              </a:ext>
            </a:extLst>
          </p:cNvPr>
          <p:cNvPicPr>
            <a:picLocks noGrp="1" noChangeAspect="1"/>
          </p:cNvPicPr>
          <p:nvPr>
            <p:ph idx="1"/>
          </p:nvPr>
        </p:nvPicPr>
        <p:blipFill>
          <a:blip r:embed="rId3"/>
          <a:stretch>
            <a:fillRect/>
          </a:stretch>
        </p:blipFill>
        <p:spPr>
          <a:xfrm>
            <a:off x="2286000" y="663686"/>
            <a:ext cx="7620000" cy="6118114"/>
          </a:xfrm>
        </p:spPr>
      </p:pic>
      <p:sp>
        <p:nvSpPr>
          <p:cNvPr id="3" name="Rectangle 2">
            <a:extLst>
              <a:ext uri="{FF2B5EF4-FFF2-40B4-BE49-F238E27FC236}">
                <a16:creationId xmlns:a16="http://schemas.microsoft.com/office/drawing/2014/main" id="{C82F82B5-974E-76E3-BC25-B7E369140DBE}"/>
              </a:ext>
            </a:extLst>
          </p:cNvPr>
          <p:cNvSpPr/>
          <p:nvPr/>
        </p:nvSpPr>
        <p:spPr>
          <a:xfrm>
            <a:off x="1981200" y="2362200"/>
            <a:ext cx="8153400" cy="1066800"/>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516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spTree>
    <p:extLst>
      <p:ext uri="{BB962C8B-B14F-4D97-AF65-F5344CB8AC3E}">
        <p14:creationId xmlns:p14="http://schemas.microsoft.com/office/powerpoint/2010/main" val="1894443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8" name="Picture 7">
            <a:extLst>
              <a:ext uri="{FF2B5EF4-FFF2-40B4-BE49-F238E27FC236}">
                <a16:creationId xmlns:a16="http://schemas.microsoft.com/office/drawing/2014/main" id="{28EF9840-8CFF-9732-0E7B-B98C3D7E3B0F}"/>
              </a:ext>
            </a:extLst>
          </p:cNvPr>
          <p:cNvPicPr>
            <a:picLocks noChangeAspect="1"/>
          </p:cNvPicPr>
          <p:nvPr/>
        </p:nvPicPr>
        <p:blipFill>
          <a:blip r:embed="rId4"/>
          <a:stretch>
            <a:fillRect/>
          </a:stretch>
        </p:blipFill>
        <p:spPr>
          <a:xfrm>
            <a:off x="935473" y="3038112"/>
            <a:ext cx="9787654" cy="3274646"/>
          </a:xfrm>
          <a:prstGeom prst="rect">
            <a:avLst/>
          </a:prstGeom>
        </p:spPr>
      </p:pic>
    </p:spTree>
    <p:extLst>
      <p:ext uri="{BB962C8B-B14F-4D97-AF65-F5344CB8AC3E}">
        <p14:creationId xmlns:p14="http://schemas.microsoft.com/office/powerpoint/2010/main" val="821763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5" name="Picture 4">
            <a:extLst>
              <a:ext uri="{FF2B5EF4-FFF2-40B4-BE49-F238E27FC236}">
                <a16:creationId xmlns:a16="http://schemas.microsoft.com/office/drawing/2014/main" id="{FCA3B6DB-E2C4-D996-DD8B-29594955BACD}"/>
              </a:ext>
            </a:extLst>
          </p:cNvPr>
          <p:cNvPicPr>
            <a:picLocks noChangeAspect="1"/>
          </p:cNvPicPr>
          <p:nvPr/>
        </p:nvPicPr>
        <p:blipFill>
          <a:blip r:embed="rId4"/>
          <a:stretch>
            <a:fillRect/>
          </a:stretch>
        </p:blipFill>
        <p:spPr>
          <a:xfrm>
            <a:off x="550985" y="3024445"/>
            <a:ext cx="10498015" cy="3496163"/>
          </a:xfrm>
          <a:prstGeom prst="rect">
            <a:avLst/>
          </a:prstGeom>
        </p:spPr>
      </p:pic>
    </p:spTree>
    <p:extLst>
      <p:ext uri="{BB962C8B-B14F-4D97-AF65-F5344CB8AC3E}">
        <p14:creationId xmlns:p14="http://schemas.microsoft.com/office/powerpoint/2010/main" val="3935820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7" name="Picture 6">
            <a:extLst>
              <a:ext uri="{FF2B5EF4-FFF2-40B4-BE49-F238E27FC236}">
                <a16:creationId xmlns:a16="http://schemas.microsoft.com/office/drawing/2014/main" id="{A174A2BC-9BA3-7BF8-1B67-ABC021C4B5F2}"/>
              </a:ext>
            </a:extLst>
          </p:cNvPr>
          <p:cNvPicPr>
            <a:picLocks noChangeAspect="1"/>
          </p:cNvPicPr>
          <p:nvPr/>
        </p:nvPicPr>
        <p:blipFill>
          <a:blip r:embed="rId4"/>
          <a:stretch>
            <a:fillRect/>
          </a:stretch>
        </p:blipFill>
        <p:spPr>
          <a:xfrm>
            <a:off x="975635" y="3045448"/>
            <a:ext cx="9707330" cy="3162741"/>
          </a:xfrm>
          <a:prstGeom prst="rect">
            <a:avLst/>
          </a:prstGeom>
        </p:spPr>
      </p:pic>
    </p:spTree>
    <p:extLst>
      <p:ext uri="{BB962C8B-B14F-4D97-AF65-F5344CB8AC3E}">
        <p14:creationId xmlns:p14="http://schemas.microsoft.com/office/powerpoint/2010/main" val="233911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68680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1" y="1066801"/>
                <a:ext cx="1001539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𝜷</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𝟐</m:t>
                          </m:r>
                        </m:sub>
                      </m:sSub>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𝟐</m:t>
                          </m:r>
                        </m:sub>
                      </m:s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𝜷</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𝒏</m:t>
                          </m:r>
                        </m:sub>
                      </m:sSub>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𝒏</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a:stretch>
              </a:blipFill>
            </p:spPr>
            <p:txBody>
              <a:bodyPr/>
              <a:lstStyle/>
              <a:p>
                <a:r>
                  <a:rPr lang="en-US">
                    <a:noFill/>
                  </a:rPr>
                  <a:t> </a:t>
                </a:r>
              </a:p>
            </p:txBody>
          </p:sp>
        </mc:Fallback>
      </mc:AlternateContent>
    </p:spTree>
    <p:extLst>
      <p:ext uri="{BB962C8B-B14F-4D97-AF65-F5344CB8AC3E}">
        <p14:creationId xmlns:p14="http://schemas.microsoft.com/office/powerpoint/2010/main" val="356151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5" name="Picture 4">
            <a:extLst>
              <a:ext uri="{FF2B5EF4-FFF2-40B4-BE49-F238E27FC236}">
                <a16:creationId xmlns:a16="http://schemas.microsoft.com/office/drawing/2014/main" id="{1AABDBE4-BE75-B116-5986-084E12D13CDE}"/>
              </a:ext>
            </a:extLst>
          </p:cNvPr>
          <p:cNvPicPr>
            <a:picLocks noChangeAspect="1"/>
          </p:cNvPicPr>
          <p:nvPr/>
        </p:nvPicPr>
        <p:blipFill rotWithShape="1">
          <a:blip r:embed="rId4"/>
          <a:srcRect b="38408"/>
          <a:stretch/>
        </p:blipFill>
        <p:spPr>
          <a:xfrm>
            <a:off x="152400" y="2969322"/>
            <a:ext cx="11564964" cy="3238867"/>
          </a:xfrm>
          <a:prstGeom prst="rect">
            <a:avLst/>
          </a:prstGeom>
        </p:spPr>
      </p:pic>
    </p:spTree>
    <p:extLst>
      <p:ext uri="{BB962C8B-B14F-4D97-AF65-F5344CB8AC3E}">
        <p14:creationId xmlns:p14="http://schemas.microsoft.com/office/powerpoint/2010/main" val="271700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7" name="Picture 6">
            <a:extLst>
              <a:ext uri="{FF2B5EF4-FFF2-40B4-BE49-F238E27FC236}">
                <a16:creationId xmlns:a16="http://schemas.microsoft.com/office/drawing/2014/main" id="{143924E1-2EA1-4135-0A86-2714BBDF74E4}"/>
              </a:ext>
            </a:extLst>
          </p:cNvPr>
          <p:cNvPicPr>
            <a:picLocks noChangeAspect="1"/>
          </p:cNvPicPr>
          <p:nvPr/>
        </p:nvPicPr>
        <p:blipFill>
          <a:blip r:embed="rId4"/>
          <a:stretch>
            <a:fillRect/>
          </a:stretch>
        </p:blipFill>
        <p:spPr>
          <a:xfrm>
            <a:off x="820789" y="3159056"/>
            <a:ext cx="9593014" cy="4334480"/>
          </a:xfrm>
          <a:prstGeom prst="rect">
            <a:avLst/>
          </a:prstGeom>
        </p:spPr>
      </p:pic>
    </p:spTree>
    <p:extLst>
      <p:ext uri="{BB962C8B-B14F-4D97-AF65-F5344CB8AC3E}">
        <p14:creationId xmlns:p14="http://schemas.microsoft.com/office/powerpoint/2010/main" val="2782256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9A78B-A24A-D31F-AE14-9F9B70978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A696C-FA43-5140-C234-ED7DC17C8E92}"/>
              </a:ext>
            </a:extLst>
          </p:cNvPr>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1EA95B-024A-A1CF-02E5-8A5A379BCE67}"/>
              </a:ext>
            </a:extLst>
          </p:cNvPr>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these papers?</a:t>
            </a:r>
          </a:p>
          <a:p>
            <a:pPr lvl="1"/>
            <a:r>
              <a:rPr lang="en-US" sz="2200" dirty="0">
                <a:cs typeface="Times New Roman" panose="02020603050405020304" pitchFamily="18" charset="0"/>
              </a:rPr>
              <a:t>Any concerns? </a:t>
            </a:r>
          </a:p>
          <a:p>
            <a:pPr lvl="1"/>
            <a:r>
              <a:rPr lang="en-US" sz="2200" dirty="0">
                <a:cs typeface="Times New Roman" panose="02020603050405020304" pitchFamily="18" charset="0"/>
              </a:rPr>
              <a:t>Anything clever?</a:t>
            </a:r>
          </a:p>
          <a:p>
            <a:pPr lvl="1"/>
            <a:r>
              <a:rPr lang="en-US" sz="2200" dirty="0">
                <a:cs typeface="Times New Roman" panose="02020603050405020304" pitchFamily="18" charset="0"/>
              </a:rPr>
              <a:t>What would you extend? </a:t>
            </a:r>
          </a:p>
        </p:txBody>
      </p:sp>
      <p:pic>
        <p:nvPicPr>
          <p:cNvPr id="5" name="Picture 4">
            <a:extLst>
              <a:ext uri="{FF2B5EF4-FFF2-40B4-BE49-F238E27FC236}">
                <a16:creationId xmlns:a16="http://schemas.microsoft.com/office/drawing/2014/main" id="{51940E37-22F6-9865-084C-29FA99C0DF0E}"/>
              </a:ext>
            </a:extLst>
          </p:cNvPr>
          <p:cNvPicPr>
            <a:picLocks noChangeAspect="1"/>
          </p:cNvPicPr>
          <p:nvPr/>
        </p:nvPicPr>
        <p:blipFill>
          <a:blip r:embed="rId3"/>
          <a:stretch>
            <a:fillRect/>
          </a:stretch>
        </p:blipFill>
        <p:spPr>
          <a:xfrm>
            <a:off x="4295130" y="2329032"/>
            <a:ext cx="6753870" cy="4191577"/>
          </a:xfrm>
          <a:prstGeom prst="rect">
            <a:avLst/>
          </a:prstGeom>
        </p:spPr>
      </p:pic>
    </p:spTree>
    <p:extLst>
      <p:ext uri="{BB962C8B-B14F-4D97-AF65-F5344CB8AC3E}">
        <p14:creationId xmlns:p14="http://schemas.microsoft.com/office/powerpoint/2010/main" val="2359469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Practical Regression Tips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929437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Table 2 Fallacy: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5151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p:txBody>
      </p:sp>
    </p:spTree>
    <p:extLst>
      <p:ext uri="{BB962C8B-B14F-4D97-AF65-F5344CB8AC3E}">
        <p14:creationId xmlns:p14="http://schemas.microsoft.com/office/powerpoint/2010/main" val="1955264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p:txBody>
      </p:sp>
      <p:sp>
        <p:nvSpPr>
          <p:cNvPr id="4" name="Oval 3">
            <a:extLst>
              <a:ext uri="{FF2B5EF4-FFF2-40B4-BE49-F238E27FC236}">
                <a16:creationId xmlns:a16="http://schemas.microsoft.com/office/drawing/2014/main" id="{C4E53F0C-D351-4884-97F2-82812B30BF70}"/>
              </a:ext>
            </a:extLst>
          </p:cNvPr>
          <p:cNvSpPr/>
          <p:nvPr/>
        </p:nvSpPr>
        <p:spPr>
          <a:xfrm>
            <a:off x="381000" y="4876800"/>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197485-BEFF-4774-9DFF-595FF5CF3B99}"/>
              </a:ext>
            </a:extLst>
          </p:cNvPr>
          <p:cNvSpPr/>
          <p:nvPr/>
        </p:nvSpPr>
        <p:spPr>
          <a:xfrm>
            <a:off x="3124200" y="2227742"/>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194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p:txBody>
      </p:sp>
      <p:sp>
        <p:nvSpPr>
          <p:cNvPr id="5" name="Oval 4">
            <a:extLst>
              <a:ext uri="{FF2B5EF4-FFF2-40B4-BE49-F238E27FC236}">
                <a16:creationId xmlns:a16="http://schemas.microsoft.com/office/drawing/2014/main" id="{C35DE200-22BF-44F6-B3FC-B92E9AB0D3B4}"/>
              </a:ext>
            </a:extLst>
          </p:cNvPr>
          <p:cNvSpPr/>
          <p:nvPr/>
        </p:nvSpPr>
        <p:spPr>
          <a:xfrm>
            <a:off x="457200" y="3505200"/>
            <a:ext cx="5791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5755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a:p>
            <a:pPr lvl="1"/>
            <a:r>
              <a:rPr lang="en-US" sz="2200" dirty="0">
                <a:cs typeface="Times New Roman" panose="02020603050405020304" pitchFamily="18" charset="0"/>
              </a:rPr>
              <a:t>Overall model performance</a:t>
            </a:r>
          </a:p>
        </p:txBody>
      </p:sp>
      <p:sp>
        <p:nvSpPr>
          <p:cNvPr id="5" name="Oval 4">
            <a:extLst>
              <a:ext uri="{FF2B5EF4-FFF2-40B4-BE49-F238E27FC236}">
                <a16:creationId xmlns:a16="http://schemas.microsoft.com/office/drawing/2014/main" id="{743A1893-226B-4B0A-BD35-12592FE17CB7}"/>
              </a:ext>
            </a:extLst>
          </p:cNvPr>
          <p:cNvSpPr/>
          <p:nvPr/>
        </p:nvSpPr>
        <p:spPr>
          <a:xfrm>
            <a:off x="457200" y="3810000"/>
            <a:ext cx="990600" cy="1371600"/>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373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p:txBody>
      </p:sp>
    </p:spTree>
    <p:extLst>
      <p:ext uri="{BB962C8B-B14F-4D97-AF65-F5344CB8AC3E}">
        <p14:creationId xmlns:p14="http://schemas.microsoft.com/office/powerpoint/2010/main" val="467476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01539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1" y="1066801"/>
                <a:ext cx="1001539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𝜷</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𝟐</m:t>
                          </m:r>
                        </m:sub>
                      </m:sSub>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𝟐</m:t>
                          </m:r>
                        </m:sub>
                      </m:s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𝜷</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𝒏</m:t>
                          </m:r>
                        </m:sub>
                      </m:sSub>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𝒏</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AE6176E-5764-4135-B5C7-BC9368081B4F}"/>
                  </a:ext>
                </a:extLst>
              </p:cNvPr>
              <p:cNvSpPr/>
              <p:nvPr/>
            </p:nvSpPr>
            <p:spPr>
              <a:xfrm>
                <a:off x="5636199" y="5048246"/>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5" name="Oval 4">
                <a:extLst>
                  <a:ext uri="{FF2B5EF4-FFF2-40B4-BE49-F238E27FC236}">
                    <a16:creationId xmlns:a16="http://schemas.microsoft.com/office/drawing/2014/main" id="{BAE6176E-5764-4135-B5C7-BC9368081B4F}"/>
                  </a:ext>
                </a:extLst>
              </p:cNvPr>
              <p:cNvSpPr>
                <a:spLocks noRot="1" noChangeAspect="1" noMove="1" noResize="1" noEditPoints="1" noAdjustHandles="1" noChangeArrowheads="1" noChangeShapeType="1" noTextEdit="1"/>
              </p:cNvSpPr>
              <p:nvPr/>
            </p:nvSpPr>
            <p:spPr>
              <a:xfrm>
                <a:off x="5636199" y="5048246"/>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E9211E50-A55D-48A9-AB2A-66D81BD98534}"/>
                  </a:ext>
                </a:extLst>
              </p:cNvPr>
              <p:cNvSpPr/>
              <p:nvPr/>
            </p:nvSpPr>
            <p:spPr>
              <a:xfrm>
                <a:off x="6990238"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E9211E50-A55D-48A9-AB2A-66D81BD98534}"/>
                  </a:ext>
                </a:extLst>
              </p:cNvPr>
              <p:cNvSpPr>
                <a:spLocks noRot="1" noChangeAspect="1" noMove="1" noResize="1" noEditPoints="1" noAdjustHandles="1" noChangeArrowheads="1" noChangeShapeType="1" noTextEdit="1"/>
              </p:cNvSpPr>
              <p:nvPr/>
            </p:nvSpPr>
            <p:spPr>
              <a:xfrm>
                <a:off x="6990238" y="4152899"/>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15A19C7-80CF-4B6D-9827-1B464893C169}"/>
              </a:ext>
            </a:extLst>
          </p:cNvPr>
          <p:cNvCxnSpPr>
            <a:cxnSpLocks/>
            <a:stCxn id="11" idx="6"/>
            <a:endCxn id="7" idx="2"/>
          </p:cNvCxnSpPr>
          <p:nvPr/>
        </p:nvCxnSpPr>
        <p:spPr>
          <a:xfrm>
            <a:off x="4941570" y="4518659"/>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D88B62-7FBC-47BB-99A2-B20ED1CD5085}"/>
              </a:ext>
            </a:extLst>
          </p:cNvPr>
          <p:cNvCxnSpPr>
            <a:cxnSpLocks/>
            <a:stCxn id="5" idx="6"/>
            <a:endCxn id="7" idx="3"/>
          </p:cNvCxnSpPr>
          <p:nvPr/>
        </p:nvCxnSpPr>
        <p:spPr>
          <a:xfrm flipV="1">
            <a:off x="6367719" y="4777290"/>
            <a:ext cx="72964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A3905113-4B7C-494E-BDC8-CF39108CF4F7}"/>
                  </a:ext>
                </a:extLst>
              </p:cNvPr>
              <p:cNvSpPr/>
              <p:nvPr/>
            </p:nvSpPr>
            <p:spPr>
              <a:xfrm>
                <a:off x="4210050"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1" name="Oval 10">
                <a:extLst>
                  <a:ext uri="{FF2B5EF4-FFF2-40B4-BE49-F238E27FC236}">
                    <a16:creationId xmlns:a16="http://schemas.microsoft.com/office/drawing/2014/main" id="{A3905113-4B7C-494E-BDC8-CF39108CF4F7}"/>
                  </a:ext>
                </a:extLst>
              </p:cNvPr>
              <p:cNvSpPr>
                <a:spLocks noRot="1" noChangeAspect="1" noMove="1" noResize="1" noEditPoints="1" noAdjustHandles="1" noChangeArrowheads="1" noChangeShapeType="1" noTextEdit="1"/>
              </p:cNvSpPr>
              <p:nvPr/>
            </p:nvSpPr>
            <p:spPr>
              <a:xfrm>
                <a:off x="4210050" y="4152899"/>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22474E45-C125-4BB8-B36F-CEC89114A63B}"/>
              </a:ext>
            </a:extLst>
          </p:cNvPr>
          <p:cNvCxnSpPr>
            <a:cxnSpLocks/>
            <a:stCxn id="5" idx="2"/>
            <a:endCxn id="11" idx="5"/>
          </p:cNvCxnSpPr>
          <p:nvPr/>
        </p:nvCxnSpPr>
        <p:spPr>
          <a:xfrm flipH="1" flipV="1">
            <a:off x="4834441" y="4777290"/>
            <a:ext cx="80175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7AA992-32C0-44D9-A401-6C7DACD45941}"/>
                  </a:ext>
                </a:extLst>
              </p:cNvPr>
              <p:cNvSpPr txBox="1"/>
              <p:nvPr/>
            </p:nvSpPr>
            <p:spPr>
              <a:xfrm>
                <a:off x="520020" y="4038600"/>
                <a:ext cx="3429000" cy="1631216"/>
              </a:xfrm>
              <a:prstGeom prst="rect">
                <a:avLst/>
              </a:prstGeom>
              <a:noFill/>
              <a:ln w="38100">
                <a:solidFill>
                  <a:schemeClr val="accent5">
                    <a:lumMod val="75000"/>
                  </a:schemeClr>
                </a:solidFill>
              </a:ln>
            </p:spPr>
            <p:txBody>
              <a:bodyPr wrap="square" rtlCol="0">
                <a:spAutoFit/>
              </a:bodyPr>
              <a:lstStyle/>
              <a:p>
                <a:r>
                  <a:rPr lang="en-US" sz="2000" dirty="0"/>
                  <a:t>Y: </a:t>
                </a:r>
                <a:r>
                  <a:rPr lang="en-US" sz="2000" b="1" dirty="0">
                    <a:solidFill>
                      <a:schemeClr val="accent2">
                        <a:lumMod val="75000"/>
                      </a:schemeClr>
                    </a:solidFill>
                  </a:rPr>
                  <a:t>Child health</a:t>
                </a:r>
                <a:endParaRPr lang="en-US" sz="2000" dirty="0">
                  <a:solidFill>
                    <a:schemeClr val="accent2">
                      <a:lumMod val="75000"/>
                    </a:schemeClr>
                  </a:solidFill>
                </a:endParaRPr>
              </a:p>
              <a:p>
                <a:r>
                  <a:rPr lang="en-US" sz="2000" dirty="0"/>
                  <a:t>D: </a:t>
                </a:r>
                <a:r>
                  <a:rPr lang="en-US" sz="2000" b="1" dirty="0">
                    <a:solidFill>
                      <a:schemeClr val="accent3">
                        <a:lumMod val="75000"/>
                      </a:schemeClr>
                    </a:solidFill>
                  </a:rPr>
                  <a:t>Crop loss (shock)</a:t>
                </a:r>
                <a:endParaRPr lang="en-US" sz="2000" dirty="0">
                  <a:solidFill>
                    <a:schemeClr val="accent3">
                      <a:lumMod val="75000"/>
                    </a:schemeClr>
                  </a:solidFill>
                </a:endParaRPr>
              </a:p>
              <a:p>
                <a:r>
                  <a:rPr lang="en-US" sz="2000" dirty="0"/>
                  <a:t>X: </a:t>
                </a:r>
                <a:r>
                  <a:rPr lang="en-US" sz="2000" b="1" dirty="0"/>
                  <a:t>Income </a:t>
                </a:r>
                <a:r>
                  <a:rPr lang="en-US" sz="2000" dirty="0"/>
                  <a:t> </a:t>
                </a:r>
              </a:p>
              <a:p>
                <a:r>
                  <a:rPr lang="en-US" sz="2000" dirty="0"/>
                  <a:t>	Affects both </a:t>
                </a:r>
                <a14:m>
                  <m:oMath xmlns:m="http://schemas.openxmlformats.org/officeDocument/2006/math">
                    <m:r>
                      <a:rPr lang="en-US" sz="2000" b="0" i="1" smtClean="0">
                        <a:latin typeface="Cambria Math" panose="02040503050406030204" pitchFamily="18" charset="0"/>
                      </a:rPr>
                      <m:t>𝐷</m:t>
                    </m:r>
                  </m:oMath>
                </a14:m>
                <a:r>
                  <a:rPr lang="en-US" sz="2000" dirty="0"/>
                  <a:t> and </a:t>
                </a:r>
                <a14:m>
                  <m:oMath xmlns:m="http://schemas.openxmlformats.org/officeDocument/2006/math">
                    <m:r>
                      <a:rPr lang="en-US" sz="2000" b="0" i="1" smtClean="0">
                        <a:latin typeface="Cambria Math" panose="02040503050406030204" pitchFamily="18" charset="0"/>
                      </a:rPr>
                      <m:t>𝑌</m:t>
                    </m:r>
                  </m:oMath>
                </a14:m>
                <a:r>
                  <a:rPr lang="en-US" sz="2000" dirty="0"/>
                  <a:t>! Why?</a:t>
                </a:r>
              </a:p>
            </p:txBody>
          </p:sp>
        </mc:Choice>
        <mc:Fallback xmlns="">
          <p:sp>
            <p:nvSpPr>
              <p:cNvPr id="25" name="TextBox 24">
                <a:extLst>
                  <a:ext uri="{FF2B5EF4-FFF2-40B4-BE49-F238E27FC236}">
                    <a16:creationId xmlns:a16="http://schemas.microsoft.com/office/drawing/2014/main" id="{927AA992-32C0-44D9-A401-6C7DACD45941}"/>
                  </a:ext>
                </a:extLst>
              </p:cNvPr>
              <p:cNvSpPr txBox="1">
                <a:spLocks noRot="1" noChangeAspect="1" noMove="1" noResize="1" noEditPoints="1" noAdjustHandles="1" noChangeArrowheads="1" noChangeShapeType="1" noTextEdit="1"/>
              </p:cNvSpPr>
              <p:nvPr/>
            </p:nvSpPr>
            <p:spPr>
              <a:xfrm>
                <a:off x="520020" y="4038600"/>
                <a:ext cx="3429000" cy="1631216"/>
              </a:xfrm>
              <a:prstGeom prst="rect">
                <a:avLst/>
              </a:prstGeom>
              <a:blipFill>
                <a:blip r:embed="rId7"/>
                <a:stretch>
                  <a:fillRect l="-1230" t="-1099" b="-4396"/>
                </a:stretch>
              </a:blipFill>
              <a:ln w="38100">
                <a:solidFill>
                  <a:schemeClr val="accent5">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347710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a:p>
            <a:pPr marL="457200" indent="-457200">
              <a:buFont typeface="+mj-lt"/>
              <a:buAutoNum type="arabicPeriod"/>
            </a:pPr>
            <a:endParaRPr lang="en-US" sz="2200" dirty="0">
              <a:cs typeface="Times New Roman" panose="02020603050405020304" pitchFamily="18" charset="0"/>
            </a:endParaRPr>
          </a:p>
          <a:p>
            <a:pPr marL="0" indent="0">
              <a:buNone/>
            </a:pPr>
            <a:r>
              <a:rPr lang="en-US" sz="2200" b="1" dirty="0">
                <a:solidFill>
                  <a:srgbClr val="0070C0"/>
                </a:solidFill>
                <a:cs typeface="Times New Roman" panose="02020603050405020304" pitchFamily="18" charset="0"/>
              </a:rPr>
              <a:t>How do you make the table? </a:t>
            </a:r>
          </a:p>
          <a:p>
            <a:pPr marL="457200" indent="-457200">
              <a:buFont typeface="+mj-lt"/>
              <a:buAutoNum type="arabicPeriod"/>
            </a:pPr>
            <a:endParaRPr lang="en-US" sz="2200" dirty="0">
              <a:cs typeface="Times New Roman" panose="02020603050405020304" pitchFamily="18" charset="0"/>
            </a:endParaRPr>
          </a:p>
        </p:txBody>
      </p:sp>
    </p:spTree>
    <p:extLst>
      <p:ext uri="{BB962C8B-B14F-4D97-AF65-F5344CB8AC3E}">
        <p14:creationId xmlns:p14="http://schemas.microsoft.com/office/powerpoint/2010/main" val="16252425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6" name="Picture 2" descr="RStudio - RStudio">
            <a:extLst>
              <a:ext uri="{FF2B5EF4-FFF2-40B4-BE49-F238E27FC236}">
                <a16:creationId xmlns:a16="http://schemas.microsoft.com/office/drawing/2014/main" id="{E03C9ED9-B41A-44BA-93F1-87819F474C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B727B720-63DE-8C47-B573-649BEEBEF6DF}"/>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56A9DF8F-66DD-2A6B-E0D8-9ECA4972C7C3}"/>
              </a:ext>
            </a:extLst>
          </p:cNvPr>
          <p:cNvPicPr>
            <a:picLocks noChangeAspect="1"/>
          </p:cNvPicPr>
          <p:nvPr/>
        </p:nvPicPr>
        <p:blipFill>
          <a:blip r:embed="rId3"/>
          <a:stretch>
            <a:fillRect/>
          </a:stretch>
        </p:blipFill>
        <p:spPr>
          <a:xfrm>
            <a:off x="381000" y="1262280"/>
            <a:ext cx="4448796" cy="5268060"/>
          </a:xfrm>
          <a:prstGeom prst="rect">
            <a:avLst/>
          </a:prstGeom>
        </p:spPr>
      </p:pic>
    </p:spTree>
    <p:extLst>
      <p:ext uri="{BB962C8B-B14F-4D97-AF65-F5344CB8AC3E}">
        <p14:creationId xmlns:p14="http://schemas.microsoft.com/office/powerpoint/2010/main" val="25674798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p:txBody>
      </p:sp>
    </p:spTree>
    <p:extLst>
      <p:ext uri="{BB962C8B-B14F-4D97-AF65-F5344CB8AC3E}">
        <p14:creationId xmlns:p14="http://schemas.microsoft.com/office/powerpoint/2010/main" val="32082255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a:t>
            </a:r>
          </a:p>
          <a:p>
            <a:pPr lvl="1"/>
            <a:r>
              <a:rPr lang="en-US" sz="2200" dirty="0">
                <a:cs typeface="Times New Roman" panose="02020603050405020304" pitchFamily="18" charset="0"/>
              </a:rPr>
              <a:t>How is the outcome variable measured? </a:t>
            </a:r>
          </a:p>
          <a:p>
            <a:pPr lvl="1"/>
            <a:r>
              <a:rPr lang="en-US" sz="2200" dirty="0">
                <a:cs typeface="Times New Roman" panose="02020603050405020304" pitchFamily="18" charset="0"/>
              </a:rPr>
              <a:t>Are we capturing the right spot in the distribution (mean, median, etc.?) </a:t>
            </a:r>
            <a:endParaRPr lang="en-US" sz="2200" b="1" dirty="0">
              <a:cs typeface="Times New Roman" panose="02020603050405020304" pitchFamily="18" charset="0"/>
            </a:endParaRPr>
          </a:p>
        </p:txBody>
      </p:sp>
      <p:pic>
        <p:nvPicPr>
          <p:cNvPr id="6" name="Picture 5">
            <a:extLst>
              <a:ext uri="{FF2B5EF4-FFF2-40B4-BE49-F238E27FC236}">
                <a16:creationId xmlns:a16="http://schemas.microsoft.com/office/drawing/2014/main" id="{DE8195EF-5EDD-49BE-FBDA-CD1359BF35E7}"/>
              </a:ext>
            </a:extLst>
          </p:cNvPr>
          <p:cNvPicPr>
            <a:picLocks noChangeAspect="1"/>
          </p:cNvPicPr>
          <p:nvPr/>
        </p:nvPicPr>
        <p:blipFill>
          <a:blip r:embed="rId3"/>
          <a:stretch>
            <a:fillRect/>
          </a:stretch>
        </p:blipFill>
        <p:spPr>
          <a:xfrm>
            <a:off x="2936726" y="2850952"/>
            <a:ext cx="5785147" cy="3854648"/>
          </a:xfrm>
          <a:prstGeom prst="rect">
            <a:avLst/>
          </a:prstGeom>
        </p:spPr>
      </p:pic>
    </p:spTree>
    <p:extLst>
      <p:ext uri="{BB962C8B-B14F-4D97-AF65-F5344CB8AC3E}">
        <p14:creationId xmlns:p14="http://schemas.microsoft.com/office/powerpoint/2010/main" val="30258478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lvl="1"/>
            <a:r>
              <a:rPr lang="en-US" sz="2200" dirty="0">
                <a:cs typeface="Times New Roman" panose="02020603050405020304" pitchFamily="18" charset="0"/>
              </a:rPr>
              <a:t>Do you have enough </a:t>
            </a:r>
            <a:r>
              <a:rPr lang="en-US" sz="2200" u="sng" dirty="0">
                <a:cs typeface="Times New Roman" panose="02020603050405020304" pitchFamily="18" charset="0"/>
              </a:rPr>
              <a:t>statistical power </a:t>
            </a:r>
            <a:r>
              <a:rPr lang="en-US" sz="2200" dirty="0">
                <a:cs typeface="Times New Roman" panose="02020603050405020304" pitchFamily="18" charset="0"/>
              </a:rPr>
              <a:t>to get the results that you want? </a:t>
            </a:r>
          </a:p>
          <a:p>
            <a:pPr lvl="1"/>
            <a:r>
              <a:rPr lang="en-US" sz="2200" dirty="0">
                <a:cs typeface="Times New Roman" panose="02020603050405020304" pitchFamily="18" charset="0"/>
              </a:rPr>
              <a:t>Are all of your </a:t>
            </a:r>
            <a:r>
              <a:rPr lang="en-US" sz="2200" u="sng" dirty="0">
                <a:cs typeface="Times New Roman" panose="02020603050405020304" pitchFamily="18" charset="0"/>
              </a:rPr>
              <a:t>required assumptions </a:t>
            </a:r>
            <a:r>
              <a:rPr lang="en-US" sz="2200" dirty="0">
                <a:cs typeface="Times New Roman" panose="02020603050405020304" pitchFamily="18" charset="0"/>
              </a:rPr>
              <a:t>met? </a:t>
            </a:r>
          </a:p>
          <a:p>
            <a:pPr lvl="1"/>
            <a:r>
              <a:rPr lang="en-US" sz="2200" dirty="0">
                <a:cs typeface="Times New Roman" panose="02020603050405020304" pitchFamily="18" charset="0"/>
              </a:rPr>
              <a:t>Was there any </a:t>
            </a:r>
            <a:r>
              <a:rPr lang="en-US" sz="2200" u="sng" dirty="0">
                <a:cs typeface="Times New Roman" panose="02020603050405020304" pitchFamily="18" charset="0"/>
              </a:rPr>
              <a:t>p-hacking </a:t>
            </a:r>
            <a:r>
              <a:rPr lang="en-US" sz="2200" dirty="0">
                <a:cs typeface="Times New Roman" panose="02020603050405020304" pitchFamily="18" charset="0"/>
              </a:rPr>
              <a:t>involved in getting the answer you published? </a:t>
            </a:r>
          </a:p>
          <a:p>
            <a:pPr lvl="1"/>
            <a:r>
              <a:rPr lang="en-US" sz="2200" dirty="0">
                <a:cs typeface="Times New Roman" panose="02020603050405020304" pitchFamily="18" charset="0"/>
              </a:rPr>
              <a:t>Are your associations causal or </a:t>
            </a:r>
            <a:r>
              <a:rPr lang="en-US" sz="2200" u="sng" dirty="0">
                <a:cs typeface="Times New Roman" panose="02020603050405020304" pitchFamily="18" charset="0"/>
              </a:rPr>
              <a:t>spurious correlation?</a:t>
            </a:r>
            <a:endParaRPr lang="en-US" sz="2200" dirty="0">
              <a:cs typeface="Times New Roman" panose="02020603050405020304" pitchFamily="18" charset="0"/>
            </a:endParaRPr>
          </a:p>
        </p:txBody>
      </p:sp>
    </p:spTree>
    <p:extLst>
      <p:ext uri="{BB962C8B-B14F-4D97-AF65-F5344CB8AC3E}">
        <p14:creationId xmlns:p14="http://schemas.microsoft.com/office/powerpoint/2010/main" val="22777238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Statistical Power</a:t>
            </a:r>
          </a:p>
        </p:txBody>
      </p:sp>
      <p:pic>
        <p:nvPicPr>
          <p:cNvPr id="5" name="Content Placeholder 4">
            <a:extLst>
              <a:ext uri="{FF2B5EF4-FFF2-40B4-BE49-F238E27FC236}">
                <a16:creationId xmlns:a16="http://schemas.microsoft.com/office/drawing/2014/main" id="{9197E29C-3816-A4E5-A457-C6FABD311340}"/>
              </a:ext>
            </a:extLst>
          </p:cNvPr>
          <p:cNvPicPr>
            <a:picLocks noGrp="1" noChangeAspect="1"/>
          </p:cNvPicPr>
          <p:nvPr>
            <p:ph idx="1"/>
          </p:nvPr>
        </p:nvPicPr>
        <p:blipFill>
          <a:blip r:embed="rId3"/>
          <a:stretch>
            <a:fillRect/>
          </a:stretch>
        </p:blipFill>
        <p:spPr>
          <a:xfrm>
            <a:off x="152400" y="1078843"/>
            <a:ext cx="10972800" cy="4700313"/>
          </a:xfrm>
        </p:spPr>
      </p:pic>
    </p:spTree>
    <p:extLst>
      <p:ext uri="{BB962C8B-B14F-4D97-AF65-F5344CB8AC3E}">
        <p14:creationId xmlns:p14="http://schemas.microsoft.com/office/powerpoint/2010/main" val="17549044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do I report my results and assumptions? </a:t>
            </a:r>
          </a:p>
        </p:txBody>
      </p:sp>
      <p:sp>
        <p:nvSpPr>
          <p:cNvPr id="3" name="Content Placeholder 2"/>
          <p:cNvSpPr>
            <a:spLocks noGrp="1"/>
          </p:cNvSpPr>
          <p:nvPr>
            <p:ph idx="1"/>
          </p:nvPr>
        </p:nvSpPr>
        <p:spPr>
          <a:xfrm>
            <a:off x="609601" y="1066801"/>
            <a:ext cx="10439400" cy="5141388"/>
          </a:xfrm>
        </p:spPr>
        <p:txBody>
          <a:bodyPr>
            <a:normAutofit/>
          </a:bodyPr>
          <a:lstStyle/>
          <a:p>
            <a:r>
              <a:rPr lang="en-US" sz="2200" dirty="0">
                <a:cs typeface="Times New Roman" panose="02020603050405020304" pitchFamily="18" charset="0"/>
              </a:rPr>
              <a:t>The </a:t>
            </a:r>
            <a:r>
              <a:rPr lang="en-US" sz="2200" dirty="0">
                <a:cs typeface="Times New Roman" panose="02020603050405020304" pitchFamily="18" charset="0"/>
                <a:hlinkClick r:id="rId3"/>
              </a:rPr>
              <a:t>TRIPOD Checklist</a:t>
            </a:r>
            <a:r>
              <a:rPr lang="en-US" sz="2200" dirty="0">
                <a:cs typeface="Times New Roman" panose="02020603050405020304" pitchFamily="18" charset="0"/>
              </a:rPr>
              <a:t> has useful structure on what you should be watching out for</a:t>
            </a:r>
          </a:p>
        </p:txBody>
      </p:sp>
      <p:pic>
        <p:nvPicPr>
          <p:cNvPr id="5" name="Picture 4">
            <a:extLst>
              <a:ext uri="{FF2B5EF4-FFF2-40B4-BE49-F238E27FC236}">
                <a16:creationId xmlns:a16="http://schemas.microsoft.com/office/drawing/2014/main" id="{8D058252-7054-894F-24F7-11A7C17CF28A}"/>
              </a:ext>
            </a:extLst>
          </p:cNvPr>
          <p:cNvPicPr>
            <a:picLocks noChangeAspect="1"/>
          </p:cNvPicPr>
          <p:nvPr/>
        </p:nvPicPr>
        <p:blipFill>
          <a:blip r:embed="rId4"/>
          <a:stretch>
            <a:fillRect/>
          </a:stretch>
        </p:blipFill>
        <p:spPr>
          <a:xfrm>
            <a:off x="1257300" y="1600200"/>
            <a:ext cx="9144000" cy="4873841"/>
          </a:xfrm>
          <a:prstGeom prst="rect">
            <a:avLst/>
          </a:prstGeom>
        </p:spPr>
      </p:pic>
    </p:spTree>
    <p:extLst>
      <p:ext uri="{BB962C8B-B14F-4D97-AF65-F5344CB8AC3E}">
        <p14:creationId xmlns:p14="http://schemas.microsoft.com/office/powerpoint/2010/main" val="35961572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Are my results hacked? Are they spurious? </a:t>
            </a:r>
          </a:p>
        </p:txBody>
      </p:sp>
      <p:pic>
        <p:nvPicPr>
          <p:cNvPr id="6" name="Content Placeholder 5">
            <a:extLst>
              <a:ext uri="{FF2B5EF4-FFF2-40B4-BE49-F238E27FC236}">
                <a16:creationId xmlns:a16="http://schemas.microsoft.com/office/drawing/2014/main" id="{5F320472-1FF2-1072-8BFD-E608BF6EDE1C}"/>
              </a:ext>
            </a:extLst>
          </p:cNvPr>
          <p:cNvPicPr>
            <a:picLocks noGrp="1" noChangeAspect="1"/>
          </p:cNvPicPr>
          <p:nvPr>
            <p:ph idx="1"/>
          </p:nvPr>
        </p:nvPicPr>
        <p:blipFill>
          <a:blip r:embed="rId3"/>
          <a:stretch>
            <a:fillRect/>
          </a:stretch>
        </p:blipFill>
        <p:spPr>
          <a:xfrm>
            <a:off x="1524000" y="990600"/>
            <a:ext cx="9144000" cy="5291667"/>
          </a:xfrm>
        </p:spPr>
      </p:pic>
    </p:spTree>
    <p:extLst>
      <p:ext uri="{BB962C8B-B14F-4D97-AF65-F5344CB8AC3E}">
        <p14:creationId xmlns:p14="http://schemas.microsoft.com/office/powerpoint/2010/main" val="13561269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Aggregate </a:t>
            </a:r>
            <a:r>
              <a:rPr lang="en-US" sz="3600" i="1" dirty="0">
                <a:latin typeface="Times New Roman" panose="02020603050405020304" pitchFamily="18" charset="0"/>
                <a:cs typeface="Times New Roman" panose="02020603050405020304" pitchFamily="18" charset="0"/>
              </a:rPr>
              <a:t>p</a:t>
            </a:r>
            <a:r>
              <a:rPr lang="en-US" sz="3600" dirty="0">
                <a:cs typeface="Times New Roman" panose="02020603050405020304" pitchFamily="18" charset="0"/>
              </a:rPr>
              <a:t>-hacking: </a:t>
            </a:r>
            <a:r>
              <a:rPr lang="en-US" sz="3600" dirty="0">
                <a:latin typeface="Times New Roman" panose="02020603050405020304" pitchFamily="18" charset="0"/>
                <a:cs typeface="Times New Roman" panose="02020603050405020304" pitchFamily="18" charset="0"/>
              </a:rPr>
              <a:t>Publication Bias</a:t>
            </a:r>
          </a:p>
        </p:txBody>
      </p:sp>
      <p:sp>
        <p:nvSpPr>
          <p:cNvPr id="4" name="Content Placeholder 3">
            <a:extLst>
              <a:ext uri="{FF2B5EF4-FFF2-40B4-BE49-F238E27FC236}">
                <a16:creationId xmlns:a16="http://schemas.microsoft.com/office/drawing/2014/main" id="{E73ABCBB-8629-43EA-4C66-E20218F9C30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B75D107-218C-FA3C-2FBB-AC63B2A7542E}"/>
              </a:ext>
            </a:extLst>
          </p:cNvPr>
          <p:cNvPicPr>
            <a:picLocks noChangeAspect="1"/>
          </p:cNvPicPr>
          <p:nvPr/>
        </p:nvPicPr>
        <p:blipFill>
          <a:blip r:embed="rId3"/>
          <a:stretch>
            <a:fillRect/>
          </a:stretch>
        </p:blipFill>
        <p:spPr>
          <a:xfrm>
            <a:off x="1901952" y="907803"/>
            <a:ext cx="7315200" cy="5727285"/>
          </a:xfrm>
          <a:prstGeom prst="rect">
            <a:avLst/>
          </a:prstGeom>
        </p:spPr>
      </p:pic>
    </p:spTree>
    <p:extLst>
      <p:ext uri="{BB962C8B-B14F-4D97-AF65-F5344CB8AC3E}">
        <p14:creationId xmlns:p14="http://schemas.microsoft.com/office/powerpoint/2010/main" val="13895744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lvl="1"/>
            <a:r>
              <a:rPr lang="en-US" sz="2200" dirty="0">
                <a:cs typeface="Times New Roman" panose="02020603050405020304" pitchFamily="18" charset="0"/>
              </a:rPr>
              <a:t>Did you pick up the causal pathway you wanted? </a:t>
            </a:r>
          </a:p>
          <a:p>
            <a:pPr lvl="1"/>
            <a:r>
              <a:rPr lang="en-US" sz="2200" b="1" dirty="0">
                <a:cs typeface="Times New Roman" panose="02020603050405020304" pitchFamily="18" charset="0"/>
              </a:rPr>
              <a:t>Lots of threats! </a:t>
            </a:r>
          </a:p>
          <a:p>
            <a:pPr lvl="1"/>
            <a:r>
              <a:rPr lang="en-US" sz="2200" dirty="0">
                <a:cs typeface="Times New Roman" panose="02020603050405020304" pitchFamily="18" charset="0"/>
              </a:rPr>
              <a:t>Selection, omitted variable bias, attrition, seasonality, measurement error, spillovers</a:t>
            </a:r>
          </a:p>
          <a:p>
            <a:pPr lvl="1"/>
            <a:r>
              <a:rPr lang="en-US" sz="2200" dirty="0">
                <a:cs typeface="Times New Roman" panose="02020603050405020304" pitchFamily="18" charset="0"/>
              </a:rPr>
              <a:t>Each of these can affect your results </a:t>
            </a:r>
          </a:p>
        </p:txBody>
      </p:sp>
    </p:spTree>
    <p:extLst>
      <p:ext uri="{BB962C8B-B14F-4D97-AF65-F5344CB8AC3E}">
        <p14:creationId xmlns:p14="http://schemas.microsoft.com/office/powerpoint/2010/main" val="1363329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income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4"/>
                <a:stretch>
                  <a:fillRect l="-426"/>
                </a:stretch>
              </a:blipFill>
            </p:spPr>
            <p:txBody>
              <a:bodyPr/>
              <a:lstStyle/>
              <a:p>
                <a:r>
                  <a:rPr lang="en-US">
                    <a:noFill/>
                  </a:rPr>
                  <a:t> </a:t>
                </a:r>
              </a:p>
            </p:txBody>
          </p:sp>
        </mc:Fallback>
      </mc:AlternateContent>
    </p:spTree>
    <p:extLst>
      <p:ext uri="{BB962C8B-B14F-4D97-AF65-F5344CB8AC3E}">
        <p14:creationId xmlns:p14="http://schemas.microsoft.com/office/powerpoint/2010/main" val="28254323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pic>
        <p:nvPicPr>
          <p:cNvPr id="5" name="Content Placeholder 4">
            <a:extLst>
              <a:ext uri="{FF2B5EF4-FFF2-40B4-BE49-F238E27FC236}">
                <a16:creationId xmlns:a16="http://schemas.microsoft.com/office/drawing/2014/main" id="{F2FD8DD1-F390-C246-73D5-9208D984B307}"/>
              </a:ext>
            </a:extLst>
          </p:cNvPr>
          <p:cNvPicPr>
            <a:picLocks noGrp="1" noChangeAspect="1"/>
          </p:cNvPicPr>
          <p:nvPr>
            <p:ph idx="1"/>
          </p:nvPr>
        </p:nvPicPr>
        <p:blipFill>
          <a:blip r:embed="rId3"/>
          <a:stretch>
            <a:fillRect/>
          </a:stretch>
        </p:blipFill>
        <p:spPr>
          <a:xfrm>
            <a:off x="1524000" y="1143000"/>
            <a:ext cx="9144000" cy="5076855"/>
          </a:xfrm>
        </p:spPr>
      </p:pic>
    </p:spTree>
    <p:extLst>
      <p:ext uri="{BB962C8B-B14F-4D97-AF65-F5344CB8AC3E}">
        <p14:creationId xmlns:p14="http://schemas.microsoft.com/office/powerpoint/2010/main" val="10185093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B8A3EEF0-9E07-7305-31F9-AA7FDFC187A8}"/>
              </a:ext>
            </a:extLst>
          </p:cNvPr>
          <p:cNvPicPr>
            <a:picLocks noChangeAspect="1"/>
          </p:cNvPicPr>
          <p:nvPr/>
        </p:nvPicPr>
        <p:blipFill>
          <a:blip r:embed="rId3"/>
          <a:stretch>
            <a:fillRect/>
          </a:stretch>
        </p:blipFill>
        <p:spPr>
          <a:xfrm>
            <a:off x="1250986" y="896917"/>
            <a:ext cx="9144000" cy="5367936"/>
          </a:xfrm>
          <a:prstGeom prst="rect">
            <a:avLst/>
          </a:prstGeom>
        </p:spPr>
      </p:pic>
    </p:spTree>
    <p:extLst>
      <p:ext uri="{BB962C8B-B14F-4D97-AF65-F5344CB8AC3E}">
        <p14:creationId xmlns:p14="http://schemas.microsoft.com/office/powerpoint/2010/main" val="29663813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DEAD9C6-2D5C-3FA0-891A-9E37C12FF39E}"/>
              </a:ext>
            </a:extLst>
          </p:cNvPr>
          <p:cNvPicPr>
            <a:picLocks noChangeAspect="1"/>
          </p:cNvPicPr>
          <p:nvPr/>
        </p:nvPicPr>
        <p:blipFill>
          <a:blip r:embed="rId3"/>
          <a:stretch>
            <a:fillRect/>
          </a:stretch>
        </p:blipFill>
        <p:spPr>
          <a:xfrm>
            <a:off x="1143000" y="838200"/>
            <a:ext cx="9144000" cy="5973299"/>
          </a:xfrm>
          <a:prstGeom prst="rect">
            <a:avLst/>
          </a:prstGeom>
        </p:spPr>
      </p:pic>
    </p:spTree>
    <p:extLst>
      <p:ext uri="{BB962C8B-B14F-4D97-AF65-F5344CB8AC3E}">
        <p14:creationId xmlns:p14="http://schemas.microsoft.com/office/powerpoint/2010/main" val="26318233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DF67047-7192-0D44-7EA4-CEDEF72E833B}"/>
              </a:ext>
            </a:extLst>
          </p:cNvPr>
          <p:cNvPicPr>
            <a:picLocks noChangeAspect="1"/>
          </p:cNvPicPr>
          <p:nvPr/>
        </p:nvPicPr>
        <p:blipFill>
          <a:blip r:embed="rId3"/>
          <a:stretch>
            <a:fillRect/>
          </a:stretch>
        </p:blipFill>
        <p:spPr>
          <a:xfrm>
            <a:off x="987552" y="1188350"/>
            <a:ext cx="9144000" cy="4970016"/>
          </a:xfrm>
          <a:prstGeom prst="rect">
            <a:avLst/>
          </a:prstGeom>
        </p:spPr>
      </p:pic>
    </p:spTree>
    <p:extLst>
      <p:ext uri="{BB962C8B-B14F-4D97-AF65-F5344CB8AC3E}">
        <p14:creationId xmlns:p14="http://schemas.microsoft.com/office/powerpoint/2010/main" val="40163414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p:txBody>
      </p:sp>
    </p:spTree>
    <p:extLst>
      <p:ext uri="{BB962C8B-B14F-4D97-AF65-F5344CB8AC3E}">
        <p14:creationId xmlns:p14="http://schemas.microsoft.com/office/powerpoint/2010/main" val="8643190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External Validity</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E1E3EB3-29D2-475D-8F66-AFB506CC1A5D}"/>
              </a:ext>
            </a:extLst>
          </p:cNvPr>
          <p:cNvPicPr>
            <a:picLocks noChangeAspect="1"/>
          </p:cNvPicPr>
          <p:nvPr/>
        </p:nvPicPr>
        <p:blipFill>
          <a:blip r:embed="rId3"/>
          <a:stretch>
            <a:fillRect/>
          </a:stretch>
        </p:blipFill>
        <p:spPr>
          <a:xfrm>
            <a:off x="2171700" y="896917"/>
            <a:ext cx="7315200" cy="5922526"/>
          </a:xfrm>
          <a:prstGeom prst="rect">
            <a:avLst/>
          </a:prstGeom>
        </p:spPr>
      </p:pic>
    </p:spTree>
    <p:extLst>
      <p:ext uri="{BB962C8B-B14F-4D97-AF65-F5344CB8AC3E}">
        <p14:creationId xmlns:p14="http://schemas.microsoft.com/office/powerpoint/2010/main" val="12106979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599DA-B765-562B-6B84-F15E5D8F6CBC}"/>
              </a:ext>
            </a:extLst>
          </p:cNvPr>
          <p:cNvPicPr>
            <a:picLocks noChangeAspect="1"/>
          </p:cNvPicPr>
          <p:nvPr/>
        </p:nvPicPr>
        <p:blipFill>
          <a:blip r:embed="rId3"/>
          <a:stretch>
            <a:fillRect/>
          </a:stretch>
        </p:blipFill>
        <p:spPr>
          <a:xfrm>
            <a:off x="2816352" y="1245019"/>
            <a:ext cx="5486400" cy="5330018"/>
          </a:xfrm>
          <a:prstGeom prst="rect">
            <a:avLst/>
          </a:prstGeom>
        </p:spPr>
      </p:pic>
    </p:spTree>
    <p:extLst>
      <p:ext uri="{BB962C8B-B14F-4D97-AF65-F5344CB8AC3E}">
        <p14:creationId xmlns:p14="http://schemas.microsoft.com/office/powerpoint/2010/main" val="25823894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a:p>
            <a:pPr lvl="1"/>
            <a:r>
              <a:rPr lang="en-US" sz="2200" dirty="0">
                <a:cs typeface="Times New Roman" panose="02020603050405020304" pitchFamily="18" charset="0"/>
              </a:rPr>
              <a:t>Does your data match the population? </a:t>
            </a:r>
          </a:p>
        </p:txBody>
      </p:sp>
      <p:pic>
        <p:nvPicPr>
          <p:cNvPr id="5" name="Picture 4">
            <a:extLst>
              <a:ext uri="{FF2B5EF4-FFF2-40B4-BE49-F238E27FC236}">
                <a16:creationId xmlns:a16="http://schemas.microsoft.com/office/drawing/2014/main" id="{EFE3ED63-E8BC-2669-0961-1A3C96E8AC49}"/>
              </a:ext>
            </a:extLst>
          </p:cNvPr>
          <p:cNvPicPr>
            <a:picLocks noChangeAspect="1"/>
          </p:cNvPicPr>
          <p:nvPr/>
        </p:nvPicPr>
        <p:blipFill>
          <a:blip r:embed="rId3"/>
          <a:stretch>
            <a:fillRect/>
          </a:stretch>
        </p:blipFill>
        <p:spPr>
          <a:xfrm>
            <a:off x="1981200" y="4495800"/>
            <a:ext cx="7315200" cy="2242555"/>
          </a:xfrm>
          <a:prstGeom prst="rect">
            <a:avLst/>
          </a:prstGeom>
        </p:spPr>
      </p:pic>
    </p:spTree>
    <p:extLst>
      <p:ext uri="{BB962C8B-B14F-4D97-AF65-F5344CB8AC3E}">
        <p14:creationId xmlns:p14="http://schemas.microsoft.com/office/powerpoint/2010/main" val="26682848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Summary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Regression is a </a:t>
            </a:r>
            <a:r>
              <a:rPr lang="en-US" sz="2400" b="1" dirty="0">
                <a:cs typeface="Times New Roman" panose="02020603050405020304" pitchFamily="18" charset="0"/>
              </a:rPr>
              <a:t>very powerful tool</a:t>
            </a:r>
            <a:r>
              <a:rPr lang="en-US" sz="2400" dirty="0">
                <a:cs typeface="Times New Roman" panose="02020603050405020304" pitchFamily="18" charset="0"/>
              </a:rPr>
              <a:t> (use it well) </a:t>
            </a:r>
          </a:p>
          <a:p>
            <a:pPr marL="457200" indent="-457200">
              <a:buFont typeface="+mj-lt"/>
              <a:buAutoNum type="arabicPeriod"/>
            </a:pPr>
            <a:r>
              <a:rPr lang="en-US" sz="2400" dirty="0">
                <a:cs typeface="Times New Roman" panose="02020603050405020304" pitchFamily="18" charset="0"/>
              </a:rPr>
              <a:t>Importance of controlling for colliders/covariates</a:t>
            </a:r>
          </a:p>
          <a:p>
            <a:pPr marL="457200" indent="-457200">
              <a:buFont typeface="+mj-lt"/>
              <a:buAutoNum type="arabicPeriod"/>
            </a:pPr>
            <a:r>
              <a:rPr lang="en-US" sz="2400" dirty="0">
                <a:cs typeface="Times New Roman" panose="02020603050405020304" pitchFamily="18" charset="0"/>
              </a:rPr>
              <a:t>Inference and uncertainty of a regression</a:t>
            </a:r>
          </a:p>
          <a:p>
            <a:pPr marL="457200" indent="-457200">
              <a:buFont typeface="+mj-lt"/>
              <a:buAutoNum type="arabicPeriod"/>
            </a:pPr>
            <a:r>
              <a:rPr lang="en-US" sz="2400" dirty="0">
                <a:cs typeface="Times New Roman" panose="02020603050405020304" pitchFamily="18" charset="0"/>
              </a:rPr>
              <a:t>Interpreting regression coefficients and tables</a:t>
            </a:r>
          </a:p>
          <a:p>
            <a:pPr marL="457200" indent="-457200">
              <a:buFont typeface="+mj-lt"/>
              <a:buAutoNum type="arabicPeriod"/>
            </a:pPr>
            <a:r>
              <a:rPr lang="en-US" sz="2400" dirty="0">
                <a:cs typeface="Times New Roman" panose="02020603050405020304" pitchFamily="18" charset="0"/>
              </a:rPr>
              <a:t>Presenting your results</a:t>
            </a:r>
          </a:p>
          <a:p>
            <a:pPr marL="457200" indent="-457200">
              <a:buFont typeface="+mj-lt"/>
              <a:buAutoNum type="arabicPeriod"/>
            </a:pPr>
            <a:endParaRPr lang="en-US" sz="2400" dirty="0">
              <a:cs typeface="Times New Roman" panose="02020603050405020304" pitchFamily="18" charset="0"/>
            </a:endParaRPr>
          </a:p>
          <a:p>
            <a:pPr marL="0" indent="0">
              <a:buNone/>
            </a:pPr>
            <a:r>
              <a:rPr lang="en-US" sz="2400" b="1" dirty="0">
                <a:solidFill>
                  <a:srgbClr val="0070C0"/>
                </a:solidFill>
                <a:cs typeface="Times New Roman" panose="02020603050405020304" pitchFamily="18" charset="0"/>
              </a:rPr>
              <a:t>Next time: getting fancier with regression</a:t>
            </a:r>
          </a:p>
          <a:p>
            <a:r>
              <a:rPr lang="en-US" sz="2400" dirty="0">
                <a:cs typeface="Times New Roman" panose="02020603050405020304" pitchFamily="18" charset="0"/>
              </a:rPr>
              <a:t>Types of variables you can use</a:t>
            </a:r>
          </a:p>
          <a:p>
            <a:r>
              <a:rPr lang="en-US" sz="2400" dirty="0">
                <a:cs typeface="Times New Roman" panose="02020603050405020304" pitchFamily="18" charset="0"/>
              </a:rPr>
              <a:t>Interaction effects</a:t>
            </a:r>
          </a:p>
          <a:p>
            <a:r>
              <a:rPr lang="en-US" sz="2400" dirty="0">
                <a:cs typeface="Times New Roman" panose="02020603050405020304" pitchFamily="18" charset="0"/>
              </a:rPr>
              <a:t>(Some) Nonlinear models</a:t>
            </a:r>
          </a:p>
        </p:txBody>
      </p:sp>
    </p:spTree>
    <p:extLst>
      <p:ext uri="{BB962C8B-B14F-4D97-AF65-F5344CB8AC3E}">
        <p14:creationId xmlns:p14="http://schemas.microsoft.com/office/powerpoint/2010/main" val="2038780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income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a:p>
                <a:r>
                  <a:rPr lang="en-US" sz="2400" dirty="0">
                    <a:cs typeface="Times New Roman" panose="02020603050405020304" pitchFamily="18" charset="0"/>
                  </a:rPr>
                  <a:t>Controlling “partials out” conditional means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𝑌</m:t>
                        </m:r>
                      </m:e>
                      <m:e>
                        <m:r>
                          <a:rPr lang="en-US" sz="2400" b="0" i="1" smtClean="0">
                            <a:latin typeface="Cambria Math" panose="02040503050406030204" pitchFamily="18" charset="0"/>
                            <a:cs typeface="Times New Roman" panose="02020603050405020304" pitchFamily="18" charset="0"/>
                          </a:rPr>
                          <m:t>𝑋</m:t>
                        </m:r>
                      </m:e>
                    </m:d>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b="1" dirty="0">
                    <a:cs typeface="Times New Roman" panose="02020603050405020304" pitchFamily="18" charset="0"/>
                  </a:rPr>
                  <a:t>Frisch-Waugh-Lovell (FWL) Theorem</a:t>
                </a:r>
                <a:r>
                  <a:rPr lang="en-US" sz="2400" dirty="0">
                    <a:cs typeface="Times New Roman" panose="02020603050405020304" pitchFamily="18" charset="0"/>
                  </a:rPr>
                  <a:t> </a:t>
                </a:r>
              </a:p>
              <a:p>
                <a:pPr lvl="1"/>
                <a:r>
                  <a:rPr lang="en-US" sz="2400" dirty="0">
                    <a:cs typeface="Times New Roman" panose="02020603050405020304" pitchFamily="18" charset="0"/>
                  </a:rPr>
                  <a:t>Illustration: </a:t>
                </a:r>
                <a:r>
                  <a:rPr lang="en-US" sz="2400" dirty="0">
                    <a:cs typeface="Times New Roman" panose="02020603050405020304" pitchFamily="18" charset="0"/>
                    <a:hlinkClick r:id="rId4"/>
                  </a:rPr>
                  <a:t>https://tinyurl.com/mrx32397</a:t>
                </a:r>
                <a:r>
                  <a:rPr lang="en-US" sz="2400" dirty="0">
                    <a:cs typeface="Times New Roman" panose="02020603050405020304" pitchFamily="18" charset="0"/>
                  </a:rPr>
                  <a: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5"/>
                <a:stretch>
                  <a:fillRect l="-426"/>
                </a:stretch>
              </a:blipFill>
            </p:spPr>
            <p:txBody>
              <a:bodyPr/>
              <a:lstStyle/>
              <a:p>
                <a:r>
                  <a:rPr lang="en-US">
                    <a:noFill/>
                  </a:rPr>
                  <a:t> </a:t>
                </a:r>
              </a:p>
            </p:txBody>
          </p:sp>
        </mc:Fallback>
      </mc:AlternateContent>
    </p:spTree>
    <p:extLst>
      <p:ext uri="{BB962C8B-B14F-4D97-AF65-F5344CB8AC3E}">
        <p14:creationId xmlns:p14="http://schemas.microsoft.com/office/powerpoint/2010/main" val="3695474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6BD1FF-E838-489D-99ED-DFB0A7D792E3}"/>
              </a:ext>
            </a:extLst>
          </p:cNvPr>
          <p:cNvPicPr>
            <a:picLocks noChangeAspect="1"/>
          </p:cNvPicPr>
          <p:nvPr/>
        </p:nvPicPr>
        <p:blipFill>
          <a:blip r:embed="rId4"/>
          <a:stretch>
            <a:fillRect/>
          </a:stretch>
        </p:blipFill>
        <p:spPr>
          <a:xfrm>
            <a:off x="609600" y="1041401"/>
            <a:ext cx="8665827" cy="5514617"/>
          </a:xfrm>
          <a:prstGeom prst="rect">
            <a:avLst/>
          </a:prstGeom>
        </p:spPr>
      </p:pic>
    </p:spTree>
    <p:extLst>
      <p:ext uri="{BB962C8B-B14F-4D97-AF65-F5344CB8AC3E}">
        <p14:creationId xmlns:p14="http://schemas.microsoft.com/office/powerpoint/2010/main" val="383510948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2097</TotalTime>
  <Words>5606</Words>
  <Application>Microsoft Office PowerPoint</Application>
  <PresentationFormat>Widescreen</PresentationFormat>
  <Paragraphs>528</Paragraphs>
  <Slides>78</Slides>
  <Notes>70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Arial</vt:lpstr>
      <vt:lpstr>Calibri</vt:lpstr>
      <vt:lpstr>Cambria Math</vt:lpstr>
      <vt:lpstr>Guardian TextSans Web</vt:lpstr>
      <vt:lpstr>Open Sans</vt:lpstr>
      <vt:lpstr>Symbol</vt:lpstr>
      <vt:lpstr>Times New Roman</vt:lpstr>
      <vt:lpstr>Wingdings 2</vt:lpstr>
      <vt:lpstr>View</vt:lpstr>
      <vt:lpstr>Quant Methods for HSR I </vt:lpstr>
      <vt:lpstr>Last time:</vt:lpstr>
      <vt:lpstr>Last time:</vt:lpstr>
      <vt:lpstr>Multivariate Regression</vt:lpstr>
      <vt:lpstr>Population Model: Multiple Variables</vt:lpstr>
      <vt:lpstr>Population Model: Multiple Variables</vt:lpstr>
      <vt:lpstr>Controlling for Variables</vt:lpstr>
      <vt:lpstr>Controlling for Variables</vt:lpstr>
      <vt:lpstr>Controlling for Variables</vt:lpstr>
      <vt:lpstr>Controlling for Variables</vt:lpstr>
      <vt:lpstr>Controlling for Income </vt:lpstr>
      <vt:lpstr>Controlling for Income </vt:lpstr>
      <vt:lpstr>“Partialling” out Income</vt:lpstr>
      <vt:lpstr>FWL: Residual Ys on Residual Ds</vt:lpstr>
      <vt:lpstr>How does multivariate regression work?</vt:lpstr>
      <vt:lpstr>So what do I  control for? </vt:lpstr>
      <vt:lpstr>What should you not control for? Colliders</vt:lpstr>
      <vt:lpstr>What should you not control for? Colliders</vt:lpstr>
      <vt:lpstr>What should you not control for? Colliders</vt:lpstr>
      <vt:lpstr>What should you not control for? Colliders</vt:lpstr>
      <vt:lpstr>What should you not control for?  Selecting on an Outcome</vt:lpstr>
      <vt:lpstr>Case Study:  Children at Risk: The Effect of Crop Loss on Child Health in Rural Mexico</vt:lpstr>
      <vt:lpstr>Motivation and Research Design</vt:lpstr>
      <vt:lpstr>Motivation and Research Design</vt:lpstr>
      <vt:lpstr>Case Study: descriptive evidence</vt:lpstr>
      <vt:lpstr>Case study: descriptive evidence</vt:lpstr>
      <vt:lpstr>Case study: controls</vt:lpstr>
      <vt:lpstr>Case study: controls</vt:lpstr>
      <vt:lpstr>Types of Control Variables</vt:lpstr>
      <vt:lpstr>Types of Control Variables: Sliders and Switches</vt:lpstr>
      <vt:lpstr>How does interpretation change? </vt:lpstr>
      <vt:lpstr>Estimating and Visualizing our Regressions</vt:lpstr>
      <vt:lpstr>How does interpretation change? </vt:lpstr>
      <vt:lpstr>Case study: Interpreting a regression</vt:lpstr>
      <vt:lpstr>Discrete Regressors </vt:lpstr>
      <vt:lpstr>Discrete Regressors </vt:lpstr>
      <vt:lpstr>Discrete Regressors </vt:lpstr>
      <vt:lpstr>Discrete Regressors </vt:lpstr>
      <vt:lpstr>Discrete Regressors </vt:lpstr>
      <vt:lpstr>The Dummy Variable Trap</vt:lpstr>
      <vt:lpstr>The Dummy Variable Trap</vt:lpstr>
      <vt:lpstr>Avoiding the Dummy Variable Trap</vt:lpstr>
      <vt:lpstr>Avoiding the Dummy Variable Trap</vt:lpstr>
      <vt:lpstr>Avoiding the Dummy Variable Trap</vt:lpstr>
      <vt:lpstr>Case study: Interpreting a regression</vt:lpstr>
      <vt:lpstr>So What do I Control For (again?) </vt:lpstr>
      <vt:lpstr>So What do I Control For (again?) </vt:lpstr>
      <vt:lpstr>So What do I Control For (again?) </vt:lpstr>
      <vt:lpstr>So What do I Control For (again?) </vt:lpstr>
      <vt:lpstr>So What do I Control For (again?) </vt:lpstr>
      <vt:lpstr>So What do I Control For (again?) </vt:lpstr>
      <vt:lpstr>Mini Referee Report</vt:lpstr>
      <vt:lpstr>Practical Regression Tips</vt:lpstr>
      <vt:lpstr>Table 2 Fallacy: </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What do my results mean? </vt:lpstr>
      <vt:lpstr>What do my results mean? </vt:lpstr>
      <vt:lpstr>What do my results mean? </vt:lpstr>
      <vt:lpstr>Statistical Power</vt:lpstr>
      <vt:lpstr>How do I report my results and assumptions? </vt:lpstr>
      <vt:lpstr>Are my results hacked? Are they spurious? </vt:lpstr>
      <vt:lpstr>Aggregate p-hacking: Publication Bias</vt:lpstr>
      <vt:lpstr>What do my results mean? </vt:lpstr>
      <vt:lpstr>Example of Selection Bias: Marriage and Happiness </vt:lpstr>
      <vt:lpstr>Example of Selection Bias: Marriage and Happiness </vt:lpstr>
      <vt:lpstr>Example of Selection Bias: Marriage and Happiness </vt:lpstr>
      <vt:lpstr>Example of Selection Bias: Marriage and Happiness </vt:lpstr>
      <vt:lpstr>What do my results mean? </vt:lpstr>
      <vt:lpstr>Example of External Validity</vt:lpstr>
      <vt:lpstr>Example of Selection Bias: Marriage and Happiness </vt:lpstr>
      <vt:lpstr>What do my results mean?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135</cp:revision>
  <dcterms:created xsi:type="dcterms:W3CDTF">2011-01-10T00:42:42Z</dcterms:created>
  <dcterms:modified xsi:type="dcterms:W3CDTF">2025-09-19T13:35:38Z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